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0"/>
  </p:notesMasterIdLst>
  <p:handoutMasterIdLst>
    <p:handoutMasterId r:id="rId51"/>
  </p:handoutMasterIdLst>
  <p:sldIdLst>
    <p:sldId id="256" r:id="rId2"/>
    <p:sldId id="803" r:id="rId3"/>
    <p:sldId id="729" r:id="rId4"/>
    <p:sldId id="736" r:id="rId5"/>
    <p:sldId id="257" r:id="rId6"/>
    <p:sldId id="753" r:id="rId7"/>
    <p:sldId id="754" r:id="rId8"/>
    <p:sldId id="730" r:id="rId9"/>
    <p:sldId id="804" r:id="rId10"/>
    <p:sldId id="817" r:id="rId11"/>
    <p:sldId id="829" r:id="rId12"/>
    <p:sldId id="830" r:id="rId13"/>
    <p:sldId id="816" r:id="rId14"/>
    <p:sldId id="811" r:id="rId15"/>
    <p:sldId id="812" r:id="rId16"/>
    <p:sldId id="813" r:id="rId17"/>
    <p:sldId id="814" r:id="rId18"/>
    <p:sldId id="805" r:id="rId19"/>
    <p:sldId id="777" r:id="rId20"/>
    <p:sldId id="831" r:id="rId21"/>
    <p:sldId id="832" r:id="rId22"/>
    <p:sldId id="798" r:id="rId23"/>
    <p:sldId id="806" r:id="rId24"/>
    <p:sldId id="764" r:id="rId25"/>
    <p:sldId id="833" r:id="rId26"/>
    <p:sldId id="767" r:id="rId27"/>
    <p:sldId id="836" r:id="rId28"/>
    <p:sldId id="775" r:id="rId29"/>
    <p:sldId id="779" r:id="rId30"/>
    <p:sldId id="807" r:id="rId31"/>
    <p:sldId id="285" r:id="rId32"/>
    <p:sldId id="780" r:id="rId33"/>
    <p:sldId id="782" r:id="rId34"/>
    <p:sldId id="787" r:id="rId35"/>
    <p:sldId id="800" r:id="rId36"/>
    <p:sldId id="823" r:id="rId37"/>
    <p:sldId id="825" r:id="rId38"/>
    <p:sldId id="262" r:id="rId39"/>
    <p:sldId id="794" r:id="rId40"/>
    <p:sldId id="795" r:id="rId41"/>
    <p:sldId id="796" r:id="rId42"/>
    <p:sldId id="809" r:id="rId43"/>
    <p:sldId id="839" r:id="rId44"/>
    <p:sldId id="840" r:id="rId45"/>
    <p:sldId id="732" r:id="rId46"/>
    <p:sldId id="731" r:id="rId47"/>
    <p:sldId id="799" r:id="rId48"/>
    <p:sldId id="25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912F"/>
    <a:srgbClr val="00CA50"/>
    <a:srgbClr val="B90000"/>
    <a:srgbClr val="6B0008"/>
    <a:srgbClr val="B90A08"/>
    <a:srgbClr val="C13841"/>
    <a:srgbClr val="910008"/>
    <a:srgbClr val="C1D8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71"/>
    <p:restoredTop sz="78095"/>
  </p:normalViewPr>
  <p:slideViewPr>
    <p:cSldViewPr snapToGrid="0" snapToObjects="1">
      <p:cViewPr varScale="1">
        <p:scale>
          <a:sx n="83" d="100"/>
          <a:sy n="83" d="100"/>
        </p:scale>
        <p:origin x="232" y="528"/>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684E1E-E540-AC43-BC13-F90D5530553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F041BA6-039E-8F4D-B7F7-3C8E20B40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038C9C-4B69-864E-9EEE-DFA43CC144D2}" type="datetimeFigureOut">
              <a:rPr lang="en-US" smtClean="0"/>
              <a:t>11/29/25</a:t>
            </a:fld>
            <a:endParaRPr lang="en-US"/>
          </a:p>
        </p:txBody>
      </p:sp>
      <p:sp>
        <p:nvSpPr>
          <p:cNvPr id="4" name="Footer Placeholder 3">
            <a:extLst>
              <a:ext uri="{FF2B5EF4-FFF2-40B4-BE49-F238E27FC236}">
                <a16:creationId xmlns:a16="http://schemas.microsoft.com/office/drawing/2014/main" id="{DD469921-4617-FB4C-9847-172FF83023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350DCBB-D829-754E-9E76-36A9E36432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947A92-5E9C-F94E-8B11-4D34C67AD036}" type="slidenum">
              <a:rPr lang="en-US" smtClean="0"/>
              <a:t>‹#›</a:t>
            </a:fld>
            <a:endParaRPr lang="en-US"/>
          </a:p>
        </p:txBody>
      </p:sp>
    </p:spTree>
    <p:extLst>
      <p:ext uri="{BB962C8B-B14F-4D97-AF65-F5344CB8AC3E}">
        <p14:creationId xmlns:p14="http://schemas.microsoft.com/office/powerpoint/2010/main" val="15392213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9A61E-B1D6-C34D-A321-B3E90F6DE630}" type="datetimeFigureOut">
              <a:rPr lang="en-US" smtClean="0"/>
              <a:t>11/29/25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A3E603-0EE4-3042-9661-047EB577E4A2}" type="slidenum">
              <a:rPr lang="en-US" smtClean="0"/>
              <a:t>‹#›</a:t>
            </a:fld>
            <a:endParaRPr lang="en-US"/>
          </a:p>
        </p:txBody>
      </p:sp>
    </p:spTree>
    <p:extLst>
      <p:ext uri="{BB962C8B-B14F-4D97-AF65-F5344CB8AC3E}">
        <p14:creationId xmlns:p14="http://schemas.microsoft.com/office/powerpoint/2010/main" val="3103949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A3E603-0EE4-3042-9661-047EB577E4A2}" type="slidenum">
              <a:rPr lang="en-US" smtClean="0"/>
              <a:t>2</a:t>
            </a:fld>
            <a:endParaRPr lang="en-US"/>
          </a:p>
        </p:txBody>
      </p:sp>
    </p:spTree>
    <p:extLst>
      <p:ext uri="{BB962C8B-B14F-4D97-AF65-F5344CB8AC3E}">
        <p14:creationId xmlns:p14="http://schemas.microsoft.com/office/powerpoint/2010/main" val="2786125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F0686-44EC-594B-B196-1F4704D231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D5B7CD-5AA8-8B5B-F7E2-E211F8038C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57727C-7571-8A26-4132-EF07CEFE7C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E0D342-FD5F-2D20-7C16-3237DBFE6BC4}"/>
              </a:ext>
            </a:extLst>
          </p:cNvPr>
          <p:cNvSpPr>
            <a:spLocks noGrp="1"/>
          </p:cNvSpPr>
          <p:nvPr>
            <p:ph type="sldNum" sz="quarter" idx="5"/>
          </p:nvPr>
        </p:nvSpPr>
        <p:spPr/>
        <p:txBody>
          <a:bodyPr/>
          <a:lstStyle/>
          <a:p>
            <a:fld id="{5FA3E603-0EE4-3042-9661-047EB577E4A2}" type="slidenum">
              <a:rPr lang="en-US" smtClean="0"/>
              <a:t>11</a:t>
            </a:fld>
            <a:endParaRPr lang="en-US"/>
          </a:p>
        </p:txBody>
      </p:sp>
    </p:spTree>
    <p:extLst>
      <p:ext uri="{BB962C8B-B14F-4D97-AF65-F5344CB8AC3E}">
        <p14:creationId xmlns:p14="http://schemas.microsoft.com/office/powerpoint/2010/main" val="2336916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42D54-AF56-BB87-98FA-8EDE3EA017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0227F4-1B64-E3D8-BB0E-E5435638C7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6A7988-9D0D-B1ED-267E-D5BA118357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A6005C-F2FE-CEBF-505A-7D6A5C0376A4}"/>
              </a:ext>
            </a:extLst>
          </p:cNvPr>
          <p:cNvSpPr>
            <a:spLocks noGrp="1"/>
          </p:cNvSpPr>
          <p:nvPr>
            <p:ph type="sldNum" sz="quarter" idx="5"/>
          </p:nvPr>
        </p:nvSpPr>
        <p:spPr/>
        <p:txBody>
          <a:bodyPr/>
          <a:lstStyle/>
          <a:p>
            <a:fld id="{5FA3E603-0EE4-3042-9661-047EB577E4A2}" type="slidenum">
              <a:rPr lang="en-US" smtClean="0"/>
              <a:t>12</a:t>
            </a:fld>
            <a:endParaRPr lang="en-US"/>
          </a:p>
        </p:txBody>
      </p:sp>
    </p:spTree>
    <p:extLst>
      <p:ext uri="{BB962C8B-B14F-4D97-AF65-F5344CB8AC3E}">
        <p14:creationId xmlns:p14="http://schemas.microsoft.com/office/powerpoint/2010/main" val="830212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A3E603-0EE4-3042-9661-047EB577E4A2}" type="slidenum">
              <a:rPr lang="en-US" smtClean="0"/>
              <a:t>13</a:t>
            </a:fld>
            <a:endParaRPr lang="en-US"/>
          </a:p>
        </p:txBody>
      </p:sp>
    </p:spTree>
    <p:extLst>
      <p:ext uri="{BB962C8B-B14F-4D97-AF65-F5344CB8AC3E}">
        <p14:creationId xmlns:p14="http://schemas.microsoft.com/office/powerpoint/2010/main" val="2077326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3BCF-720E-FC15-71ED-AE601F9D0B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A2ADB9-607A-127A-F07C-77AA461BB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7F12EF-A356-4E54-2C5E-D3CE287729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a:extLst>
              <a:ext uri="{FF2B5EF4-FFF2-40B4-BE49-F238E27FC236}">
                <a16:creationId xmlns:a16="http://schemas.microsoft.com/office/drawing/2014/main" id="{8355AE60-46B1-2563-85CE-C90B4CE664F5}"/>
              </a:ext>
            </a:extLst>
          </p:cNvPr>
          <p:cNvSpPr>
            <a:spLocks noGrp="1"/>
          </p:cNvSpPr>
          <p:nvPr>
            <p:ph type="sldNum" sz="quarter" idx="5"/>
          </p:nvPr>
        </p:nvSpPr>
        <p:spPr/>
        <p:txBody>
          <a:bodyPr/>
          <a:lstStyle/>
          <a:p>
            <a:fld id="{5FA3E603-0EE4-3042-9661-047EB577E4A2}" type="slidenum">
              <a:rPr lang="en-US" smtClean="0"/>
              <a:t>14</a:t>
            </a:fld>
            <a:endParaRPr lang="en-US"/>
          </a:p>
        </p:txBody>
      </p:sp>
    </p:spTree>
    <p:extLst>
      <p:ext uri="{BB962C8B-B14F-4D97-AF65-F5344CB8AC3E}">
        <p14:creationId xmlns:p14="http://schemas.microsoft.com/office/powerpoint/2010/main" val="4013429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A3E603-0EE4-3042-9661-047EB577E4A2}" type="slidenum">
              <a:rPr lang="en-US" smtClean="0"/>
              <a:t>15</a:t>
            </a:fld>
            <a:endParaRPr lang="en-US"/>
          </a:p>
        </p:txBody>
      </p:sp>
    </p:spTree>
    <p:extLst>
      <p:ext uri="{BB962C8B-B14F-4D97-AF65-F5344CB8AC3E}">
        <p14:creationId xmlns:p14="http://schemas.microsoft.com/office/powerpoint/2010/main" val="3817077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163C6-9120-8E59-8F59-43CBED3595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8B3E82-0C5F-00BB-3D92-932BBB939A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4CD622-1ACE-7037-690C-8CBE61DB30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B6023A-5354-1B29-319A-E224A3410E35}"/>
              </a:ext>
            </a:extLst>
          </p:cNvPr>
          <p:cNvSpPr>
            <a:spLocks noGrp="1"/>
          </p:cNvSpPr>
          <p:nvPr>
            <p:ph type="sldNum" sz="quarter" idx="5"/>
          </p:nvPr>
        </p:nvSpPr>
        <p:spPr/>
        <p:txBody>
          <a:bodyPr/>
          <a:lstStyle/>
          <a:p>
            <a:fld id="{5FA3E603-0EE4-3042-9661-047EB577E4A2}" type="slidenum">
              <a:rPr lang="en-US" smtClean="0"/>
              <a:t>16</a:t>
            </a:fld>
            <a:endParaRPr lang="en-US"/>
          </a:p>
        </p:txBody>
      </p:sp>
    </p:spTree>
    <p:extLst>
      <p:ext uri="{BB962C8B-B14F-4D97-AF65-F5344CB8AC3E}">
        <p14:creationId xmlns:p14="http://schemas.microsoft.com/office/powerpoint/2010/main" val="775358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E4EFA-85DB-0626-B57E-E0947A1B62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81CA1A-433A-E21C-160B-47481DEDB1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31BB0C-3E9E-92BA-9755-EEEFA09AF6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57270E-6290-9FDE-9B13-1C589EDF3D91}"/>
              </a:ext>
            </a:extLst>
          </p:cNvPr>
          <p:cNvSpPr>
            <a:spLocks noGrp="1"/>
          </p:cNvSpPr>
          <p:nvPr>
            <p:ph type="sldNum" sz="quarter" idx="5"/>
          </p:nvPr>
        </p:nvSpPr>
        <p:spPr/>
        <p:txBody>
          <a:bodyPr/>
          <a:lstStyle/>
          <a:p>
            <a:fld id="{5FA3E603-0EE4-3042-9661-047EB577E4A2}" type="slidenum">
              <a:rPr lang="en-US" smtClean="0"/>
              <a:t>17</a:t>
            </a:fld>
            <a:endParaRPr lang="en-US"/>
          </a:p>
        </p:txBody>
      </p:sp>
    </p:spTree>
    <p:extLst>
      <p:ext uri="{BB962C8B-B14F-4D97-AF65-F5344CB8AC3E}">
        <p14:creationId xmlns:p14="http://schemas.microsoft.com/office/powerpoint/2010/main" val="470593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A3E603-0EE4-3042-9661-047EB577E4A2}" type="slidenum">
              <a:rPr lang="en-US" smtClean="0"/>
              <a:t>18</a:t>
            </a:fld>
            <a:endParaRPr lang="en-US"/>
          </a:p>
        </p:txBody>
      </p:sp>
    </p:spTree>
    <p:extLst>
      <p:ext uri="{BB962C8B-B14F-4D97-AF65-F5344CB8AC3E}">
        <p14:creationId xmlns:p14="http://schemas.microsoft.com/office/powerpoint/2010/main" val="3624712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A3E603-0EE4-3042-9661-047EB577E4A2}" type="slidenum">
              <a:rPr lang="en-US" smtClean="0"/>
              <a:t>19</a:t>
            </a:fld>
            <a:endParaRPr lang="en-US"/>
          </a:p>
        </p:txBody>
      </p:sp>
    </p:spTree>
    <p:extLst>
      <p:ext uri="{BB962C8B-B14F-4D97-AF65-F5344CB8AC3E}">
        <p14:creationId xmlns:p14="http://schemas.microsoft.com/office/powerpoint/2010/main" val="3613498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4575A-776E-EB60-E5B9-3355D845D2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865E4D-4B20-398F-2987-E2391D5313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EABF1B-C1CC-7417-0163-7708E41C69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2ED15E-16CB-6D51-E40B-AD87935C1620}"/>
              </a:ext>
            </a:extLst>
          </p:cNvPr>
          <p:cNvSpPr>
            <a:spLocks noGrp="1"/>
          </p:cNvSpPr>
          <p:nvPr>
            <p:ph type="sldNum" sz="quarter" idx="5"/>
          </p:nvPr>
        </p:nvSpPr>
        <p:spPr/>
        <p:txBody>
          <a:bodyPr/>
          <a:lstStyle/>
          <a:p>
            <a:fld id="{5FA3E603-0EE4-3042-9661-047EB577E4A2}" type="slidenum">
              <a:rPr lang="en-US" smtClean="0"/>
              <a:t>20</a:t>
            </a:fld>
            <a:endParaRPr lang="en-US"/>
          </a:p>
        </p:txBody>
      </p:sp>
    </p:spTree>
    <p:extLst>
      <p:ext uri="{BB962C8B-B14F-4D97-AF65-F5344CB8AC3E}">
        <p14:creationId xmlns:p14="http://schemas.microsoft.com/office/powerpoint/2010/main" val="1113717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8DCAA9-21ED-9E44-BE5F-6828B2128619}" type="slidenum">
              <a:rPr lang="en-US" smtClean="0"/>
              <a:t>3</a:t>
            </a:fld>
            <a:endParaRPr lang="en-US"/>
          </a:p>
        </p:txBody>
      </p:sp>
    </p:spTree>
    <p:extLst>
      <p:ext uri="{BB962C8B-B14F-4D97-AF65-F5344CB8AC3E}">
        <p14:creationId xmlns:p14="http://schemas.microsoft.com/office/powerpoint/2010/main" val="795333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3105F-4C94-222B-7334-8FF05934ED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C793D5-3959-590F-9C7C-CB4CF37E6B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7E9E13-145E-E392-0A1F-037EAE5CD4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FC7234-963B-57EF-429D-8404DE20B6F9}"/>
              </a:ext>
            </a:extLst>
          </p:cNvPr>
          <p:cNvSpPr>
            <a:spLocks noGrp="1"/>
          </p:cNvSpPr>
          <p:nvPr>
            <p:ph type="sldNum" sz="quarter" idx="5"/>
          </p:nvPr>
        </p:nvSpPr>
        <p:spPr/>
        <p:txBody>
          <a:bodyPr/>
          <a:lstStyle/>
          <a:p>
            <a:fld id="{5FA3E603-0EE4-3042-9661-047EB577E4A2}" type="slidenum">
              <a:rPr lang="en-US" smtClean="0"/>
              <a:t>21</a:t>
            </a:fld>
            <a:endParaRPr lang="en-US"/>
          </a:p>
        </p:txBody>
      </p:sp>
    </p:spTree>
    <p:extLst>
      <p:ext uri="{BB962C8B-B14F-4D97-AF65-F5344CB8AC3E}">
        <p14:creationId xmlns:p14="http://schemas.microsoft.com/office/powerpoint/2010/main" val="3666119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1219D-7276-E159-E932-47E65B784F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B29580-4667-DF95-9C1C-27DBA2226E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DE8CF4-3C66-B64E-C59A-A1278760F00F}"/>
              </a:ext>
            </a:extLst>
          </p:cNvPr>
          <p:cNvSpPr>
            <a:spLocks noGrp="1"/>
          </p:cNvSpPr>
          <p:nvPr>
            <p:ph type="body" idx="1"/>
          </p:nvPr>
        </p:nvSpPr>
        <p:spPr/>
        <p:txBody>
          <a:bodyPr/>
          <a:lstStyle/>
          <a:p>
            <a:endParaRPr lang="en-US" sz="1200" dirty="0"/>
          </a:p>
        </p:txBody>
      </p:sp>
      <p:sp>
        <p:nvSpPr>
          <p:cNvPr id="4" name="Slide Number Placeholder 3">
            <a:extLst>
              <a:ext uri="{FF2B5EF4-FFF2-40B4-BE49-F238E27FC236}">
                <a16:creationId xmlns:a16="http://schemas.microsoft.com/office/drawing/2014/main" id="{02078540-1F42-C300-29D0-A69630C94AAD}"/>
              </a:ext>
            </a:extLst>
          </p:cNvPr>
          <p:cNvSpPr>
            <a:spLocks noGrp="1"/>
          </p:cNvSpPr>
          <p:nvPr>
            <p:ph type="sldNum" sz="quarter" idx="5"/>
          </p:nvPr>
        </p:nvSpPr>
        <p:spPr/>
        <p:txBody>
          <a:bodyPr/>
          <a:lstStyle/>
          <a:p>
            <a:fld id="{5FA3E603-0EE4-3042-9661-047EB577E4A2}" type="slidenum">
              <a:rPr lang="en-US" smtClean="0"/>
              <a:t>22</a:t>
            </a:fld>
            <a:endParaRPr lang="en-US"/>
          </a:p>
        </p:txBody>
      </p:sp>
    </p:spTree>
    <p:extLst>
      <p:ext uri="{BB962C8B-B14F-4D97-AF65-F5344CB8AC3E}">
        <p14:creationId xmlns:p14="http://schemas.microsoft.com/office/powerpoint/2010/main" val="1975502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A3E603-0EE4-3042-9661-047EB577E4A2}" type="slidenum">
              <a:rPr lang="en-US" smtClean="0"/>
              <a:t>23</a:t>
            </a:fld>
            <a:endParaRPr lang="en-US"/>
          </a:p>
        </p:txBody>
      </p:sp>
    </p:spTree>
    <p:extLst>
      <p:ext uri="{BB962C8B-B14F-4D97-AF65-F5344CB8AC3E}">
        <p14:creationId xmlns:p14="http://schemas.microsoft.com/office/powerpoint/2010/main" val="2459862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4B7CC-62E4-38F2-C074-C41A730A24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6669C9-6485-CBE6-9996-7D4AD2EF95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832D7F-75CB-40B2-8878-CC5B92EA87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p:txBody>
      </p:sp>
      <p:sp>
        <p:nvSpPr>
          <p:cNvPr id="4" name="Slide Number Placeholder 3">
            <a:extLst>
              <a:ext uri="{FF2B5EF4-FFF2-40B4-BE49-F238E27FC236}">
                <a16:creationId xmlns:a16="http://schemas.microsoft.com/office/drawing/2014/main" id="{70CF2462-8C0E-193A-B9E8-33F794D0794A}"/>
              </a:ext>
            </a:extLst>
          </p:cNvPr>
          <p:cNvSpPr>
            <a:spLocks noGrp="1"/>
          </p:cNvSpPr>
          <p:nvPr>
            <p:ph type="sldNum" sz="quarter" idx="5"/>
          </p:nvPr>
        </p:nvSpPr>
        <p:spPr/>
        <p:txBody>
          <a:bodyPr/>
          <a:lstStyle/>
          <a:p>
            <a:fld id="{5FA3E603-0EE4-3042-9661-047EB577E4A2}" type="slidenum">
              <a:rPr lang="en-US" smtClean="0"/>
              <a:t>24</a:t>
            </a:fld>
            <a:endParaRPr lang="en-US"/>
          </a:p>
        </p:txBody>
      </p:sp>
    </p:spTree>
    <p:extLst>
      <p:ext uri="{BB962C8B-B14F-4D97-AF65-F5344CB8AC3E}">
        <p14:creationId xmlns:p14="http://schemas.microsoft.com/office/powerpoint/2010/main" val="1271634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C036B-7293-F9DA-EA68-6C71BFEC5A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11082-4DF1-76C2-DCA7-5E93900F0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C747B8-65AC-43C0-8ED3-C0105E7F027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p:txBody>
      </p:sp>
      <p:sp>
        <p:nvSpPr>
          <p:cNvPr id="4" name="Slide Number Placeholder 3">
            <a:extLst>
              <a:ext uri="{FF2B5EF4-FFF2-40B4-BE49-F238E27FC236}">
                <a16:creationId xmlns:a16="http://schemas.microsoft.com/office/drawing/2014/main" id="{D3F4FC44-9F6B-27F0-3C81-B0F284A0105A}"/>
              </a:ext>
            </a:extLst>
          </p:cNvPr>
          <p:cNvSpPr>
            <a:spLocks noGrp="1"/>
          </p:cNvSpPr>
          <p:nvPr>
            <p:ph type="sldNum" sz="quarter" idx="5"/>
          </p:nvPr>
        </p:nvSpPr>
        <p:spPr/>
        <p:txBody>
          <a:bodyPr/>
          <a:lstStyle/>
          <a:p>
            <a:fld id="{5FA3E603-0EE4-3042-9661-047EB577E4A2}" type="slidenum">
              <a:rPr lang="en-US" smtClean="0"/>
              <a:t>25</a:t>
            </a:fld>
            <a:endParaRPr lang="en-US"/>
          </a:p>
        </p:txBody>
      </p:sp>
    </p:spTree>
    <p:extLst>
      <p:ext uri="{BB962C8B-B14F-4D97-AF65-F5344CB8AC3E}">
        <p14:creationId xmlns:p14="http://schemas.microsoft.com/office/powerpoint/2010/main" val="24561398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FA3E603-0EE4-3042-9661-047EB577E4A2}" type="slidenum">
              <a:rPr lang="en-US" smtClean="0"/>
              <a:t>26</a:t>
            </a:fld>
            <a:endParaRPr lang="en-US"/>
          </a:p>
        </p:txBody>
      </p:sp>
    </p:spTree>
    <p:extLst>
      <p:ext uri="{BB962C8B-B14F-4D97-AF65-F5344CB8AC3E}">
        <p14:creationId xmlns:p14="http://schemas.microsoft.com/office/powerpoint/2010/main" val="3766596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523BC-D416-88C4-4B3D-A9A366F40A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529B13-1D55-534B-9C85-1423D499FF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986D50-8E11-1B32-A73D-E9F9B0E23A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38162B-1497-190A-111C-B1FBB71ABD47}"/>
              </a:ext>
            </a:extLst>
          </p:cNvPr>
          <p:cNvSpPr>
            <a:spLocks noGrp="1"/>
          </p:cNvSpPr>
          <p:nvPr>
            <p:ph type="sldNum" sz="quarter" idx="5"/>
          </p:nvPr>
        </p:nvSpPr>
        <p:spPr/>
        <p:txBody>
          <a:bodyPr/>
          <a:lstStyle/>
          <a:p>
            <a:fld id="{5FA3E603-0EE4-3042-9661-047EB577E4A2}" type="slidenum">
              <a:rPr lang="en-US" smtClean="0"/>
              <a:t>27</a:t>
            </a:fld>
            <a:endParaRPr lang="en-US"/>
          </a:p>
        </p:txBody>
      </p:sp>
    </p:spTree>
    <p:extLst>
      <p:ext uri="{BB962C8B-B14F-4D97-AF65-F5344CB8AC3E}">
        <p14:creationId xmlns:p14="http://schemas.microsoft.com/office/powerpoint/2010/main" val="3111267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A3E603-0EE4-3042-9661-047EB577E4A2}" type="slidenum">
              <a:rPr lang="en-US" smtClean="0"/>
              <a:t>28</a:t>
            </a:fld>
            <a:endParaRPr lang="en-US"/>
          </a:p>
        </p:txBody>
      </p:sp>
    </p:spTree>
    <p:extLst>
      <p:ext uri="{BB962C8B-B14F-4D97-AF65-F5344CB8AC3E}">
        <p14:creationId xmlns:p14="http://schemas.microsoft.com/office/powerpoint/2010/main" val="4009587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4EDEE-A3E6-22EF-BD2D-ADF6A02C17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C33315-B392-7573-A557-2F0C0876E8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90852A-354B-4D45-F958-B5B4AC001C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93A1E2-2085-D7A7-6E85-5E30AE77BC2F}"/>
              </a:ext>
            </a:extLst>
          </p:cNvPr>
          <p:cNvSpPr>
            <a:spLocks noGrp="1"/>
          </p:cNvSpPr>
          <p:nvPr>
            <p:ph type="sldNum" sz="quarter" idx="5"/>
          </p:nvPr>
        </p:nvSpPr>
        <p:spPr/>
        <p:txBody>
          <a:bodyPr/>
          <a:lstStyle/>
          <a:p>
            <a:fld id="{5FA3E603-0EE4-3042-9661-047EB577E4A2}" type="slidenum">
              <a:rPr lang="en-US" smtClean="0"/>
              <a:t>29</a:t>
            </a:fld>
            <a:endParaRPr lang="en-US"/>
          </a:p>
        </p:txBody>
      </p:sp>
    </p:spTree>
    <p:extLst>
      <p:ext uri="{BB962C8B-B14F-4D97-AF65-F5344CB8AC3E}">
        <p14:creationId xmlns:p14="http://schemas.microsoft.com/office/powerpoint/2010/main" val="36892173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1D4C6-9CE6-8487-3ECD-9F6CA13C6F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437DCA-B97A-B625-6A8F-41E14DE751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BC50A0-0B40-13E1-2360-C2FF259FFD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92B94F-C256-8C1F-1BCC-EA47FC5B689D}"/>
              </a:ext>
            </a:extLst>
          </p:cNvPr>
          <p:cNvSpPr>
            <a:spLocks noGrp="1"/>
          </p:cNvSpPr>
          <p:nvPr>
            <p:ph type="sldNum" sz="quarter" idx="5"/>
          </p:nvPr>
        </p:nvSpPr>
        <p:spPr/>
        <p:txBody>
          <a:bodyPr/>
          <a:lstStyle/>
          <a:p>
            <a:fld id="{5FA3E603-0EE4-3042-9661-047EB577E4A2}" type="slidenum">
              <a:rPr lang="en-US" smtClean="0"/>
              <a:t>31</a:t>
            </a:fld>
            <a:endParaRPr lang="en-US"/>
          </a:p>
        </p:txBody>
      </p:sp>
    </p:spTree>
    <p:extLst>
      <p:ext uri="{BB962C8B-B14F-4D97-AF65-F5344CB8AC3E}">
        <p14:creationId xmlns:p14="http://schemas.microsoft.com/office/powerpoint/2010/main" val="200695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A3E603-0EE4-3042-9661-047EB577E4A2}" type="slidenum">
              <a:rPr lang="en-US" smtClean="0"/>
              <a:t>4</a:t>
            </a:fld>
            <a:endParaRPr lang="en-US"/>
          </a:p>
        </p:txBody>
      </p:sp>
    </p:spTree>
    <p:extLst>
      <p:ext uri="{BB962C8B-B14F-4D97-AF65-F5344CB8AC3E}">
        <p14:creationId xmlns:p14="http://schemas.microsoft.com/office/powerpoint/2010/main" val="27653083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793FF-7F19-9E2C-EBFA-8CBF1E95ED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F76AFE-7B30-0C5B-5E37-B89080869F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F9C9A3-3DA1-41FD-1E28-81D6291AA8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EBFA613-35D8-2075-B84E-2D48A8196F7D}"/>
              </a:ext>
            </a:extLst>
          </p:cNvPr>
          <p:cNvSpPr>
            <a:spLocks noGrp="1"/>
          </p:cNvSpPr>
          <p:nvPr>
            <p:ph type="sldNum" sz="quarter" idx="5"/>
          </p:nvPr>
        </p:nvSpPr>
        <p:spPr/>
        <p:txBody>
          <a:bodyPr/>
          <a:lstStyle/>
          <a:p>
            <a:fld id="{5FA3E603-0EE4-3042-9661-047EB577E4A2}" type="slidenum">
              <a:rPr lang="en-US" smtClean="0"/>
              <a:t>32</a:t>
            </a:fld>
            <a:endParaRPr lang="en-US"/>
          </a:p>
        </p:txBody>
      </p:sp>
    </p:spTree>
    <p:extLst>
      <p:ext uri="{BB962C8B-B14F-4D97-AF65-F5344CB8AC3E}">
        <p14:creationId xmlns:p14="http://schemas.microsoft.com/office/powerpoint/2010/main" val="25020288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694D3-06E5-16DA-CE56-1010B64238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25485-B1C6-7403-55F4-3152F775C9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893CB4-4C77-316A-60BE-56165CEE4A8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D356FAB4-BC2D-0DC3-A3EC-8892636F56C0}"/>
              </a:ext>
            </a:extLst>
          </p:cNvPr>
          <p:cNvSpPr>
            <a:spLocks noGrp="1"/>
          </p:cNvSpPr>
          <p:nvPr>
            <p:ph type="sldNum" sz="quarter" idx="5"/>
          </p:nvPr>
        </p:nvSpPr>
        <p:spPr/>
        <p:txBody>
          <a:bodyPr/>
          <a:lstStyle/>
          <a:p>
            <a:fld id="{5FA3E603-0EE4-3042-9661-047EB577E4A2}" type="slidenum">
              <a:rPr lang="en-US" smtClean="0"/>
              <a:t>33</a:t>
            </a:fld>
            <a:endParaRPr lang="en-US"/>
          </a:p>
        </p:txBody>
      </p:sp>
    </p:spTree>
    <p:extLst>
      <p:ext uri="{BB962C8B-B14F-4D97-AF65-F5344CB8AC3E}">
        <p14:creationId xmlns:p14="http://schemas.microsoft.com/office/powerpoint/2010/main" val="2313551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46304-3F7D-A753-70F4-BF00223C80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8A22F2-55A8-A65F-67A6-1DF2D767BF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1FA546-676F-AF09-ACCE-B8AAD0CD59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CD8556-D5C6-D91D-4A1E-39F046454512}"/>
              </a:ext>
            </a:extLst>
          </p:cNvPr>
          <p:cNvSpPr>
            <a:spLocks noGrp="1"/>
          </p:cNvSpPr>
          <p:nvPr>
            <p:ph type="sldNum" sz="quarter" idx="5"/>
          </p:nvPr>
        </p:nvSpPr>
        <p:spPr/>
        <p:txBody>
          <a:bodyPr/>
          <a:lstStyle/>
          <a:p>
            <a:fld id="{5FA3E603-0EE4-3042-9661-047EB577E4A2}" type="slidenum">
              <a:rPr lang="en-US" smtClean="0"/>
              <a:t>34</a:t>
            </a:fld>
            <a:endParaRPr lang="en-US"/>
          </a:p>
        </p:txBody>
      </p:sp>
    </p:spTree>
    <p:extLst>
      <p:ext uri="{BB962C8B-B14F-4D97-AF65-F5344CB8AC3E}">
        <p14:creationId xmlns:p14="http://schemas.microsoft.com/office/powerpoint/2010/main" val="12734921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FB09C-95A9-6731-03F6-9F26F97B5C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34C62E-C831-68E0-D0FD-4C5B36FAC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EC5607-BD6C-8CE2-5AE7-8C5B1A533C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71C957-E756-62EA-7344-C85ACFF19AE4}"/>
              </a:ext>
            </a:extLst>
          </p:cNvPr>
          <p:cNvSpPr>
            <a:spLocks noGrp="1"/>
          </p:cNvSpPr>
          <p:nvPr>
            <p:ph type="sldNum" sz="quarter" idx="5"/>
          </p:nvPr>
        </p:nvSpPr>
        <p:spPr/>
        <p:txBody>
          <a:bodyPr/>
          <a:lstStyle/>
          <a:p>
            <a:fld id="{5FA3E603-0EE4-3042-9661-047EB577E4A2}" type="slidenum">
              <a:rPr lang="en-US" smtClean="0"/>
              <a:t>35</a:t>
            </a:fld>
            <a:endParaRPr lang="en-US"/>
          </a:p>
        </p:txBody>
      </p:sp>
    </p:spTree>
    <p:extLst>
      <p:ext uri="{BB962C8B-B14F-4D97-AF65-F5344CB8AC3E}">
        <p14:creationId xmlns:p14="http://schemas.microsoft.com/office/powerpoint/2010/main" val="1145048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2D52B-B65F-673C-6392-8E0C63AA13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58A7C2-2597-A0C2-2A65-3265645F14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BE1B2A-97FC-4D11-725A-D14A37E20D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AB65A1-488D-1428-02C5-530C94641B1C}"/>
              </a:ext>
            </a:extLst>
          </p:cNvPr>
          <p:cNvSpPr>
            <a:spLocks noGrp="1"/>
          </p:cNvSpPr>
          <p:nvPr>
            <p:ph type="sldNum" sz="quarter" idx="5"/>
          </p:nvPr>
        </p:nvSpPr>
        <p:spPr/>
        <p:txBody>
          <a:bodyPr/>
          <a:lstStyle/>
          <a:p>
            <a:fld id="{5FA3E603-0EE4-3042-9661-047EB577E4A2}" type="slidenum">
              <a:rPr lang="en-US" smtClean="0"/>
              <a:t>36</a:t>
            </a:fld>
            <a:endParaRPr lang="en-US"/>
          </a:p>
        </p:txBody>
      </p:sp>
    </p:spTree>
    <p:extLst>
      <p:ext uri="{BB962C8B-B14F-4D97-AF65-F5344CB8AC3E}">
        <p14:creationId xmlns:p14="http://schemas.microsoft.com/office/powerpoint/2010/main" val="30685527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D851F-6EA9-B7B8-8260-CBFE33739F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C6BAF5-721C-7383-503B-28C78A5E70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C5879A-AA20-50F2-AC85-1C6034634F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AA2755-15DF-5C55-61AC-C3E36D6A1F7E}"/>
              </a:ext>
            </a:extLst>
          </p:cNvPr>
          <p:cNvSpPr>
            <a:spLocks noGrp="1"/>
          </p:cNvSpPr>
          <p:nvPr>
            <p:ph type="sldNum" sz="quarter" idx="5"/>
          </p:nvPr>
        </p:nvSpPr>
        <p:spPr/>
        <p:txBody>
          <a:bodyPr/>
          <a:lstStyle/>
          <a:p>
            <a:fld id="{5FA3E603-0EE4-3042-9661-047EB577E4A2}" type="slidenum">
              <a:rPr lang="en-US" smtClean="0"/>
              <a:t>37</a:t>
            </a:fld>
            <a:endParaRPr lang="en-US"/>
          </a:p>
        </p:txBody>
      </p:sp>
    </p:spTree>
    <p:extLst>
      <p:ext uri="{BB962C8B-B14F-4D97-AF65-F5344CB8AC3E}">
        <p14:creationId xmlns:p14="http://schemas.microsoft.com/office/powerpoint/2010/main" val="3665836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A3E603-0EE4-3042-9661-047EB577E4A2}" type="slidenum">
              <a:rPr lang="en-US" smtClean="0"/>
              <a:t>38</a:t>
            </a:fld>
            <a:endParaRPr lang="en-US"/>
          </a:p>
        </p:txBody>
      </p:sp>
    </p:spTree>
    <p:extLst>
      <p:ext uri="{BB962C8B-B14F-4D97-AF65-F5344CB8AC3E}">
        <p14:creationId xmlns:p14="http://schemas.microsoft.com/office/powerpoint/2010/main" val="7933402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EAEF5-690F-68D3-387D-54E845CCFB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4EA24C-C560-9EE0-88C9-9915AE6443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936FA2-996C-7C3D-3C0B-2808103041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318C48-EB10-21D0-A906-5DF056491A5A}"/>
              </a:ext>
            </a:extLst>
          </p:cNvPr>
          <p:cNvSpPr>
            <a:spLocks noGrp="1"/>
          </p:cNvSpPr>
          <p:nvPr>
            <p:ph type="sldNum" sz="quarter" idx="5"/>
          </p:nvPr>
        </p:nvSpPr>
        <p:spPr/>
        <p:txBody>
          <a:bodyPr/>
          <a:lstStyle/>
          <a:p>
            <a:fld id="{5FA3E603-0EE4-3042-9661-047EB577E4A2}" type="slidenum">
              <a:rPr lang="en-US" smtClean="0"/>
              <a:t>39</a:t>
            </a:fld>
            <a:endParaRPr lang="en-US"/>
          </a:p>
        </p:txBody>
      </p:sp>
    </p:spTree>
    <p:extLst>
      <p:ext uri="{BB962C8B-B14F-4D97-AF65-F5344CB8AC3E}">
        <p14:creationId xmlns:p14="http://schemas.microsoft.com/office/powerpoint/2010/main" val="31181262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2A690-0866-4CD4-E249-B0482BDE5B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365613-79C8-241A-55B9-A4C25069F1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8F4088-E24F-70AA-9B7D-BDC3547EC0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EB5850-043B-28C8-EE8E-E457B5773B02}"/>
              </a:ext>
            </a:extLst>
          </p:cNvPr>
          <p:cNvSpPr>
            <a:spLocks noGrp="1"/>
          </p:cNvSpPr>
          <p:nvPr>
            <p:ph type="sldNum" sz="quarter" idx="5"/>
          </p:nvPr>
        </p:nvSpPr>
        <p:spPr/>
        <p:txBody>
          <a:bodyPr/>
          <a:lstStyle/>
          <a:p>
            <a:fld id="{5FA3E603-0EE4-3042-9661-047EB577E4A2}" type="slidenum">
              <a:rPr lang="en-US" smtClean="0"/>
              <a:t>40</a:t>
            </a:fld>
            <a:endParaRPr lang="en-US"/>
          </a:p>
        </p:txBody>
      </p:sp>
    </p:spTree>
    <p:extLst>
      <p:ext uri="{BB962C8B-B14F-4D97-AF65-F5344CB8AC3E}">
        <p14:creationId xmlns:p14="http://schemas.microsoft.com/office/powerpoint/2010/main" val="33902102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EB7B8-5B2D-EF0A-547E-1D933872B8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4FF603-AD0D-0261-A736-AC07F24107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643E87-2D51-265B-103C-15822B5006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00C120-2DBF-5D05-9C01-A5DE6BD350AF}"/>
              </a:ext>
            </a:extLst>
          </p:cNvPr>
          <p:cNvSpPr>
            <a:spLocks noGrp="1"/>
          </p:cNvSpPr>
          <p:nvPr>
            <p:ph type="sldNum" sz="quarter" idx="5"/>
          </p:nvPr>
        </p:nvSpPr>
        <p:spPr/>
        <p:txBody>
          <a:bodyPr/>
          <a:lstStyle/>
          <a:p>
            <a:fld id="{5FA3E603-0EE4-3042-9661-047EB577E4A2}" type="slidenum">
              <a:rPr lang="en-US" smtClean="0"/>
              <a:t>41</a:t>
            </a:fld>
            <a:endParaRPr lang="en-US"/>
          </a:p>
        </p:txBody>
      </p:sp>
    </p:spTree>
    <p:extLst>
      <p:ext uri="{BB962C8B-B14F-4D97-AF65-F5344CB8AC3E}">
        <p14:creationId xmlns:p14="http://schemas.microsoft.com/office/powerpoint/2010/main" val="1365647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A3E603-0EE4-3042-9661-047EB577E4A2}" type="slidenum">
              <a:rPr lang="en-US" smtClean="0"/>
              <a:t>5</a:t>
            </a:fld>
            <a:endParaRPr lang="en-US"/>
          </a:p>
        </p:txBody>
      </p:sp>
    </p:spTree>
    <p:extLst>
      <p:ext uri="{BB962C8B-B14F-4D97-AF65-F5344CB8AC3E}">
        <p14:creationId xmlns:p14="http://schemas.microsoft.com/office/powerpoint/2010/main" val="1770437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A3E603-0EE4-3042-9661-047EB577E4A2}" type="slidenum">
              <a:rPr lang="en-US" smtClean="0"/>
              <a:t>42</a:t>
            </a:fld>
            <a:endParaRPr lang="en-US"/>
          </a:p>
        </p:txBody>
      </p:sp>
    </p:spTree>
    <p:extLst>
      <p:ext uri="{BB962C8B-B14F-4D97-AF65-F5344CB8AC3E}">
        <p14:creationId xmlns:p14="http://schemas.microsoft.com/office/powerpoint/2010/main" val="24214023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942D7-5CEA-946F-0C5F-8ED08E120E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32C1EE-2123-BEF4-E546-83C20981C2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1F8ABB-0793-03A7-4F79-7C130A8B9472}"/>
              </a:ext>
            </a:extLst>
          </p:cNvPr>
          <p:cNvSpPr>
            <a:spLocks noGrp="1"/>
          </p:cNvSpPr>
          <p:nvPr>
            <p:ph type="body" idx="1"/>
          </p:nvPr>
        </p:nvSpPr>
        <p:spPr/>
        <p:txBody>
          <a:bodyPr/>
          <a:lstStyle/>
          <a:p>
            <a:endParaRPr lang="en-US" sz="1200" dirty="0"/>
          </a:p>
        </p:txBody>
      </p:sp>
      <p:sp>
        <p:nvSpPr>
          <p:cNvPr id="4" name="Slide Number Placeholder 3">
            <a:extLst>
              <a:ext uri="{FF2B5EF4-FFF2-40B4-BE49-F238E27FC236}">
                <a16:creationId xmlns:a16="http://schemas.microsoft.com/office/drawing/2014/main" id="{8AC67C56-D900-55B9-ABB8-9E369CB361E0}"/>
              </a:ext>
            </a:extLst>
          </p:cNvPr>
          <p:cNvSpPr>
            <a:spLocks noGrp="1"/>
          </p:cNvSpPr>
          <p:nvPr>
            <p:ph type="sldNum" sz="quarter" idx="5"/>
          </p:nvPr>
        </p:nvSpPr>
        <p:spPr/>
        <p:txBody>
          <a:bodyPr/>
          <a:lstStyle/>
          <a:p>
            <a:fld id="{5FA3E603-0EE4-3042-9661-047EB577E4A2}" type="slidenum">
              <a:rPr lang="en-US" smtClean="0"/>
              <a:t>43</a:t>
            </a:fld>
            <a:endParaRPr lang="en-US"/>
          </a:p>
        </p:txBody>
      </p:sp>
    </p:spTree>
    <p:extLst>
      <p:ext uri="{BB962C8B-B14F-4D97-AF65-F5344CB8AC3E}">
        <p14:creationId xmlns:p14="http://schemas.microsoft.com/office/powerpoint/2010/main" val="8702947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82B4F-CC64-EAA7-EAFA-78E4847885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D78846-0348-22FA-676F-ABB096E02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3C9AF-9DE6-5431-AFEA-7BDA92BEEF65}"/>
              </a:ext>
            </a:extLst>
          </p:cNvPr>
          <p:cNvSpPr>
            <a:spLocks noGrp="1"/>
          </p:cNvSpPr>
          <p:nvPr>
            <p:ph type="body" idx="1"/>
          </p:nvPr>
        </p:nvSpPr>
        <p:spPr/>
        <p:txBody>
          <a:bodyPr/>
          <a:lstStyle/>
          <a:p>
            <a:endParaRPr lang="en-US" sz="1200" dirty="0"/>
          </a:p>
        </p:txBody>
      </p:sp>
      <p:sp>
        <p:nvSpPr>
          <p:cNvPr id="4" name="Slide Number Placeholder 3">
            <a:extLst>
              <a:ext uri="{FF2B5EF4-FFF2-40B4-BE49-F238E27FC236}">
                <a16:creationId xmlns:a16="http://schemas.microsoft.com/office/drawing/2014/main" id="{D77D3D91-7856-8D6C-9B7D-CDA212D40BE1}"/>
              </a:ext>
            </a:extLst>
          </p:cNvPr>
          <p:cNvSpPr>
            <a:spLocks noGrp="1"/>
          </p:cNvSpPr>
          <p:nvPr>
            <p:ph type="sldNum" sz="quarter" idx="5"/>
          </p:nvPr>
        </p:nvSpPr>
        <p:spPr/>
        <p:txBody>
          <a:bodyPr/>
          <a:lstStyle/>
          <a:p>
            <a:fld id="{5FA3E603-0EE4-3042-9661-047EB577E4A2}" type="slidenum">
              <a:rPr lang="en-US" smtClean="0"/>
              <a:t>44</a:t>
            </a:fld>
            <a:endParaRPr lang="en-US"/>
          </a:p>
        </p:txBody>
      </p:sp>
    </p:spTree>
    <p:extLst>
      <p:ext uri="{BB962C8B-B14F-4D97-AF65-F5344CB8AC3E}">
        <p14:creationId xmlns:p14="http://schemas.microsoft.com/office/powerpoint/2010/main" val="32997761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FACBA-DD4E-E6C7-1B13-0BB14A2492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8E3B60-B183-3DCF-2CDB-CFA919DAF0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54FB87-283E-4F42-CB72-98ABEBCED04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p:txBody>
      </p:sp>
      <p:sp>
        <p:nvSpPr>
          <p:cNvPr id="4" name="Slide Number Placeholder 3">
            <a:extLst>
              <a:ext uri="{FF2B5EF4-FFF2-40B4-BE49-F238E27FC236}">
                <a16:creationId xmlns:a16="http://schemas.microsoft.com/office/drawing/2014/main" id="{5BECD88E-169D-E2DF-72B7-BC6F2DF43887}"/>
              </a:ext>
            </a:extLst>
          </p:cNvPr>
          <p:cNvSpPr>
            <a:spLocks noGrp="1"/>
          </p:cNvSpPr>
          <p:nvPr>
            <p:ph type="sldNum" sz="quarter" idx="5"/>
          </p:nvPr>
        </p:nvSpPr>
        <p:spPr/>
        <p:txBody>
          <a:bodyPr/>
          <a:lstStyle/>
          <a:p>
            <a:fld id="{5FA3E603-0EE4-3042-9661-047EB577E4A2}" type="slidenum">
              <a:rPr lang="en-US" smtClean="0"/>
              <a:t>45</a:t>
            </a:fld>
            <a:endParaRPr lang="en-US"/>
          </a:p>
        </p:txBody>
      </p:sp>
    </p:spTree>
    <p:extLst>
      <p:ext uri="{BB962C8B-B14F-4D97-AF65-F5344CB8AC3E}">
        <p14:creationId xmlns:p14="http://schemas.microsoft.com/office/powerpoint/2010/main" val="3215619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A3E603-0EE4-3042-9661-047EB577E4A2}" type="slidenum">
              <a:rPr lang="en-US" smtClean="0"/>
              <a:t>46</a:t>
            </a:fld>
            <a:endParaRPr lang="en-US"/>
          </a:p>
        </p:txBody>
      </p:sp>
    </p:spTree>
    <p:extLst>
      <p:ext uri="{BB962C8B-B14F-4D97-AF65-F5344CB8AC3E}">
        <p14:creationId xmlns:p14="http://schemas.microsoft.com/office/powerpoint/2010/main" val="1320464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B9FF3-FA7B-4126-DBB7-F41C26E7A5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2CE722-3F4B-EF10-0D8F-0A67B357BE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E90E72-23F1-51D7-61BF-7A778D20E5FC}"/>
              </a:ext>
            </a:extLst>
          </p:cNvPr>
          <p:cNvSpPr>
            <a:spLocks noGrp="1"/>
          </p:cNvSpPr>
          <p:nvPr>
            <p:ph type="body" idx="1"/>
          </p:nvPr>
        </p:nvSpPr>
        <p:spPr/>
        <p:txBody>
          <a:bodyPr/>
          <a:lstStyle/>
          <a:p>
            <a:endParaRPr lang="en-US" sz="1200" dirty="0"/>
          </a:p>
        </p:txBody>
      </p:sp>
      <p:sp>
        <p:nvSpPr>
          <p:cNvPr id="4" name="Slide Number Placeholder 3">
            <a:extLst>
              <a:ext uri="{FF2B5EF4-FFF2-40B4-BE49-F238E27FC236}">
                <a16:creationId xmlns:a16="http://schemas.microsoft.com/office/drawing/2014/main" id="{8858F526-B1D9-D823-5C65-305A4EA5B25C}"/>
              </a:ext>
            </a:extLst>
          </p:cNvPr>
          <p:cNvSpPr>
            <a:spLocks noGrp="1"/>
          </p:cNvSpPr>
          <p:nvPr>
            <p:ph type="sldNum" sz="quarter" idx="5"/>
          </p:nvPr>
        </p:nvSpPr>
        <p:spPr/>
        <p:txBody>
          <a:bodyPr/>
          <a:lstStyle/>
          <a:p>
            <a:fld id="{5FA3E603-0EE4-3042-9661-047EB577E4A2}" type="slidenum">
              <a:rPr lang="en-US" smtClean="0"/>
              <a:t>6</a:t>
            </a:fld>
            <a:endParaRPr lang="en-US"/>
          </a:p>
        </p:txBody>
      </p:sp>
    </p:spTree>
    <p:extLst>
      <p:ext uri="{BB962C8B-B14F-4D97-AF65-F5344CB8AC3E}">
        <p14:creationId xmlns:p14="http://schemas.microsoft.com/office/powerpoint/2010/main" val="4062710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EEF2B-B507-D381-6DAA-658F3CC4F3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1C2255-5965-8183-2A0E-B5A83EAD2F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1D7A45-B768-0886-3750-08AAA4023C51}"/>
              </a:ext>
            </a:extLst>
          </p:cNvPr>
          <p:cNvSpPr>
            <a:spLocks noGrp="1"/>
          </p:cNvSpPr>
          <p:nvPr>
            <p:ph type="body" idx="1"/>
          </p:nvPr>
        </p:nvSpPr>
        <p:spPr/>
        <p:txBody>
          <a:bodyPr/>
          <a:lstStyle/>
          <a:p>
            <a:endParaRPr lang="en-US" sz="1200" dirty="0"/>
          </a:p>
        </p:txBody>
      </p:sp>
      <p:sp>
        <p:nvSpPr>
          <p:cNvPr id="4" name="Slide Number Placeholder 3">
            <a:extLst>
              <a:ext uri="{FF2B5EF4-FFF2-40B4-BE49-F238E27FC236}">
                <a16:creationId xmlns:a16="http://schemas.microsoft.com/office/drawing/2014/main" id="{7A1A3427-0E72-317B-F4AF-F42D0D8C763C}"/>
              </a:ext>
            </a:extLst>
          </p:cNvPr>
          <p:cNvSpPr>
            <a:spLocks noGrp="1"/>
          </p:cNvSpPr>
          <p:nvPr>
            <p:ph type="sldNum" sz="quarter" idx="5"/>
          </p:nvPr>
        </p:nvSpPr>
        <p:spPr/>
        <p:txBody>
          <a:bodyPr/>
          <a:lstStyle/>
          <a:p>
            <a:fld id="{5FA3E603-0EE4-3042-9661-047EB577E4A2}" type="slidenum">
              <a:rPr lang="en-US" smtClean="0"/>
              <a:t>7</a:t>
            </a:fld>
            <a:endParaRPr lang="en-US"/>
          </a:p>
        </p:txBody>
      </p:sp>
    </p:spTree>
    <p:extLst>
      <p:ext uri="{BB962C8B-B14F-4D97-AF65-F5344CB8AC3E}">
        <p14:creationId xmlns:p14="http://schemas.microsoft.com/office/powerpoint/2010/main" val="2491258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17912F"/>
              </a:solidFill>
            </a:endParaRPr>
          </a:p>
        </p:txBody>
      </p:sp>
      <p:sp>
        <p:nvSpPr>
          <p:cNvPr id="4" name="Slide Number Placeholder 3"/>
          <p:cNvSpPr>
            <a:spLocks noGrp="1"/>
          </p:cNvSpPr>
          <p:nvPr>
            <p:ph type="sldNum" sz="quarter" idx="5"/>
          </p:nvPr>
        </p:nvSpPr>
        <p:spPr/>
        <p:txBody>
          <a:bodyPr/>
          <a:lstStyle/>
          <a:p>
            <a:fld id="{5FA3E603-0EE4-3042-9661-047EB577E4A2}" type="slidenum">
              <a:rPr lang="en-US" smtClean="0"/>
              <a:t>8</a:t>
            </a:fld>
            <a:endParaRPr lang="en-US"/>
          </a:p>
        </p:txBody>
      </p:sp>
    </p:spTree>
    <p:extLst>
      <p:ext uri="{BB962C8B-B14F-4D97-AF65-F5344CB8AC3E}">
        <p14:creationId xmlns:p14="http://schemas.microsoft.com/office/powerpoint/2010/main" val="3388279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A3E603-0EE4-3042-9661-047EB577E4A2}" type="slidenum">
              <a:rPr lang="en-US" smtClean="0"/>
              <a:t>9</a:t>
            </a:fld>
            <a:endParaRPr lang="en-US"/>
          </a:p>
        </p:txBody>
      </p:sp>
    </p:spTree>
    <p:extLst>
      <p:ext uri="{BB962C8B-B14F-4D97-AF65-F5344CB8AC3E}">
        <p14:creationId xmlns:p14="http://schemas.microsoft.com/office/powerpoint/2010/main" val="3881279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A3E603-0EE4-3042-9661-047EB577E4A2}" type="slidenum">
              <a:rPr lang="en-US" smtClean="0"/>
              <a:t>10</a:t>
            </a:fld>
            <a:endParaRPr lang="en-US"/>
          </a:p>
        </p:txBody>
      </p:sp>
    </p:spTree>
    <p:extLst>
      <p:ext uri="{BB962C8B-B14F-4D97-AF65-F5344CB8AC3E}">
        <p14:creationId xmlns:p14="http://schemas.microsoft.com/office/powerpoint/2010/main" val="3736398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C6703-D0F7-E745-A687-AC990D0C464C}"/>
              </a:ext>
            </a:extLst>
          </p:cNvPr>
          <p:cNvSpPr>
            <a:spLocks noGrp="1"/>
          </p:cNvSpPr>
          <p:nvPr>
            <p:ph type="ctrTitle" hasCustomPrompt="1"/>
          </p:nvPr>
        </p:nvSpPr>
        <p:spPr>
          <a:xfrm>
            <a:off x="1524000" y="734056"/>
            <a:ext cx="9144000" cy="2387600"/>
          </a:xfrm>
        </p:spPr>
        <p:txBody>
          <a:bodyPr anchor="b"/>
          <a:lstStyle>
            <a:lvl1pPr algn="ctr">
              <a:defRPr sz="6000">
                <a:latin typeface="Impact" panose="020B080603090205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61E6FFF2-58E4-794E-892D-6FF45321C2C0}"/>
              </a:ext>
            </a:extLst>
          </p:cNvPr>
          <p:cNvSpPr>
            <a:spLocks noGrp="1"/>
          </p:cNvSpPr>
          <p:nvPr>
            <p:ph type="subTitle" idx="1"/>
          </p:nvPr>
        </p:nvSpPr>
        <p:spPr>
          <a:xfrm>
            <a:off x="1524000" y="3313939"/>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1BA7C03E-EF71-2C40-9E45-BF08314EE5F1}"/>
              </a:ext>
            </a:extLst>
          </p:cNvPr>
          <p:cNvSpPr>
            <a:spLocks noGrp="1"/>
          </p:cNvSpPr>
          <p:nvPr>
            <p:ph type="sldNum" sz="quarter" idx="12"/>
          </p:nvPr>
        </p:nvSpPr>
        <p:spPr>
          <a:xfrm>
            <a:off x="838200" y="5991633"/>
            <a:ext cx="2587831" cy="365125"/>
          </a:xfrm>
        </p:spPr>
        <p:txBody>
          <a:bodyPr/>
          <a:lstStyle/>
          <a:p>
            <a:fld id="{B4E9AFF7-6653-6A4D-A979-64D2F5BECA26}" type="slidenum">
              <a:rPr lang="en-US" smtClean="0"/>
              <a:t>‹#›</a:t>
            </a:fld>
            <a:endParaRPr lang="en-US"/>
          </a:p>
        </p:txBody>
      </p:sp>
      <p:pic>
        <p:nvPicPr>
          <p:cNvPr id="13" name="Picture 12">
            <a:extLst>
              <a:ext uri="{FF2B5EF4-FFF2-40B4-BE49-F238E27FC236}">
                <a16:creationId xmlns:a16="http://schemas.microsoft.com/office/drawing/2014/main" id="{EB7CA613-45CE-304E-89CD-A7CD3E387F7A}"/>
              </a:ext>
            </a:extLst>
          </p:cNvPr>
          <p:cNvPicPr>
            <a:picLocks noChangeAspect="1"/>
          </p:cNvPicPr>
          <p:nvPr userDrawn="1"/>
        </p:nvPicPr>
        <p:blipFill>
          <a:blip r:embed="rId2"/>
          <a:srcRect/>
          <a:stretch/>
        </p:blipFill>
        <p:spPr>
          <a:xfrm>
            <a:off x="346645" y="4461832"/>
            <a:ext cx="2842389" cy="1894926"/>
          </a:xfrm>
          <a:prstGeom prst="rect">
            <a:avLst/>
          </a:prstGeom>
        </p:spPr>
      </p:pic>
      <p:pic>
        <p:nvPicPr>
          <p:cNvPr id="5" name="Picture 4" descr="A black background with red text&#10;&#10;AI-generated content may be incorrect.">
            <a:extLst>
              <a:ext uri="{FF2B5EF4-FFF2-40B4-BE49-F238E27FC236}">
                <a16:creationId xmlns:a16="http://schemas.microsoft.com/office/drawing/2014/main" id="{52DBE674-8347-C7B7-0194-D4EC1FDEA7E6}"/>
              </a:ext>
            </a:extLst>
          </p:cNvPr>
          <p:cNvPicPr>
            <a:picLocks noChangeAspect="1"/>
          </p:cNvPicPr>
          <p:nvPr userDrawn="1"/>
        </p:nvPicPr>
        <p:blipFill>
          <a:blip r:embed="rId3"/>
          <a:stretch>
            <a:fillRect/>
          </a:stretch>
        </p:blipFill>
        <p:spPr>
          <a:xfrm>
            <a:off x="7856430" y="5354320"/>
            <a:ext cx="4281245" cy="1002438"/>
          </a:xfrm>
          <a:prstGeom prst="rect">
            <a:avLst/>
          </a:prstGeom>
        </p:spPr>
      </p:pic>
    </p:spTree>
    <p:extLst>
      <p:ext uri="{BB962C8B-B14F-4D97-AF65-F5344CB8AC3E}">
        <p14:creationId xmlns:p14="http://schemas.microsoft.com/office/powerpoint/2010/main" val="295740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Conclu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4E78-1993-A540-9F01-A28635FB4893}"/>
              </a:ext>
            </a:extLst>
          </p:cNvPr>
          <p:cNvSpPr>
            <a:spLocks noGrp="1"/>
          </p:cNvSpPr>
          <p:nvPr>
            <p:ph type="title" hasCustomPrompt="1"/>
          </p:nvPr>
        </p:nvSpPr>
        <p:spPr>
          <a:xfrm>
            <a:off x="831850" y="1656521"/>
            <a:ext cx="10515600" cy="2187986"/>
          </a:xfrm>
        </p:spPr>
        <p:txBody>
          <a:bodyPr anchor="t"/>
          <a:lstStyle>
            <a:lvl1pPr algn="ctr">
              <a:defRPr sz="6000">
                <a:solidFill>
                  <a:schemeClr val="bg1"/>
                </a:solidFill>
              </a:defRPr>
            </a:lvl1pPr>
          </a:lstStyle>
          <a:p>
            <a:r>
              <a:rPr lang="en-US" dirty="0"/>
              <a:t>Conclusion</a:t>
            </a:r>
          </a:p>
        </p:txBody>
      </p:sp>
      <p:sp>
        <p:nvSpPr>
          <p:cNvPr id="3" name="Text Placeholder 2">
            <a:extLst>
              <a:ext uri="{FF2B5EF4-FFF2-40B4-BE49-F238E27FC236}">
                <a16:creationId xmlns:a16="http://schemas.microsoft.com/office/drawing/2014/main" id="{2EC1F37B-372F-0146-A20D-449355B25403}"/>
              </a:ext>
            </a:extLst>
          </p:cNvPr>
          <p:cNvSpPr>
            <a:spLocks noGrp="1"/>
          </p:cNvSpPr>
          <p:nvPr>
            <p:ph type="body" idx="1" hasCustomPrompt="1"/>
          </p:nvPr>
        </p:nvSpPr>
        <p:spPr>
          <a:xfrm>
            <a:off x="831850" y="4867949"/>
            <a:ext cx="5493794" cy="1500187"/>
          </a:xfrm>
        </p:spPr>
        <p:txBody>
          <a:bodyPr anchor="b"/>
          <a:lstStyle>
            <a:lvl1pPr marL="0" indent="0" algn="l">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a:p>
            <a:pPr lvl="0"/>
            <a:r>
              <a:rPr lang="en-US" dirty="0"/>
              <a:t>Title</a:t>
            </a:r>
          </a:p>
          <a:p>
            <a:pPr lvl="0"/>
            <a:r>
              <a:rPr lang="en-US" dirty="0"/>
              <a:t>Email</a:t>
            </a:r>
          </a:p>
        </p:txBody>
      </p:sp>
      <p:pic>
        <p:nvPicPr>
          <p:cNvPr id="14" name="Picture 13">
            <a:extLst>
              <a:ext uri="{FF2B5EF4-FFF2-40B4-BE49-F238E27FC236}">
                <a16:creationId xmlns:a16="http://schemas.microsoft.com/office/drawing/2014/main" id="{AF9AC280-2351-6C45-82F9-60D04CD0151B}"/>
              </a:ext>
            </a:extLst>
          </p:cNvPr>
          <p:cNvPicPr>
            <a:picLocks noChangeAspect="1"/>
          </p:cNvPicPr>
          <p:nvPr userDrawn="1"/>
        </p:nvPicPr>
        <p:blipFill>
          <a:blip r:embed="rId3"/>
          <a:srcRect/>
          <a:stretch/>
        </p:blipFill>
        <p:spPr>
          <a:xfrm>
            <a:off x="6756810" y="5337313"/>
            <a:ext cx="4916491" cy="1015362"/>
          </a:xfrm>
          <a:prstGeom prst="rect">
            <a:avLst/>
          </a:prstGeom>
        </p:spPr>
      </p:pic>
    </p:spTree>
    <p:extLst>
      <p:ext uri="{BB962C8B-B14F-4D97-AF65-F5344CB8AC3E}">
        <p14:creationId xmlns:p14="http://schemas.microsoft.com/office/powerpoint/2010/main" val="3717776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9ED37-4F17-3341-80DD-6302FD9C0346}"/>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456E732-1F86-874D-B35F-F0D15E08E9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2C13372-CC48-6246-83C0-B536F3DCA7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5CF31-8755-3E42-B89A-9D67D96D7102}"/>
              </a:ext>
            </a:extLst>
          </p:cNvPr>
          <p:cNvSpPr>
            <a:spLocks noGrp="1"/>
          </p:cNvSpPr>
          <p:nvPr>
            <p:ph type="sldNum" sz="quarter" idx="12"/>
          </p:nvPr>
        </p:nvSpPr>
        <p:spPr>
          <a:xfrm>
            <a:off x="838200" y="6004323"/>
            <a:ext cx="2635332" cy="365125"/>
          </a:xfrm>
        </p:spPr>
        <p:txBody>
          <a:bodyPr/>
          <a:lstStyle/>
          <a:p>
            <a:fld id="{B4E9AFF7-6653-6A4D-A979-64D2F5BECA26}" type="slidenum">
              <a:rPr lang="en-US" smtClean="0"/>
              <a:t>‹#›</a:t>
            </a:fld>
            <a:endParaRPr lang="en-US"/>
          </a:p>
        </p:txBody>
      </p:sp>
    </p:spTree>
    <p:extLst>
      <p:ext uri="{BB962C8B-B14F-4D97-AF65-F5344CB8AC3E}">
        <p14:creationId xmlns:p14="http://schemas.microsoft.com/office/powerpoint/2010/main" val="306765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4E78-1993-A540-9F01-A28635FB48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1F37B-372F-0146-A20D-449355B25403}"/>
              </a:ext>
            </a:extLst>
          </p:cNvPr>
          <p:cNvSpPr>
            <a:spLocks noGrp="1"/>
          </p:cNvSpPr>
          <p:nvPr>
            <p:ph type="body" idx="1"/>
          </p:nvPr>
        </p:nvSpPr>
        <p:spPr>
          <a:xfrm>
            <a:off x="831850" y="4589463"/>
            <a:ext cx="10515600" cy="12017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87ADC64B-5CD5-7341-B6E0-9B4F677F9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918467-A91D-B840-9781-A402C93E7E3A}"/>
              </a:ext>
            </a:extLst>
          </p:cNvPr>
          <p:cNvSpPr>
            <a:spLocks noGrp="1"/>
          </p:cNvSpPr>
          <p:nvPr>
            <p:ph type="sldNum" sz="quarter" idx="12"/>
          </p:nvPr>
        </p:nvSpPr>
        <p:spPr>
          <a:xfrm>
            <a:off x="838200" y="6004322"/>
            <a:ext cx="2665021" cy="365125"/>
          </a:xfrm>
        </p:spPr>
        <p:txBody>
          <a:bodyPr/>
          <a:lstStyle/>
          <a:p>
            <a:fld id="{B4E9AFF7-6653-6A4D-A979-64D2F5BECA26}" type="slidenum">
              <a:rPr lang="en-US" smtClean="0"/>
              <a:t>‹#›</a:t>
            </a:fld>
            <a:endParaRPr lang="en-US"/>
          </a:p>
        </p:txBody>
      </p:sp>
    </p:spTree>
    <p:extLst>
      <p:ext uri="{BB962C8B-B14F-4D97-AF65-F5344CB8AC3E}">
        <p14:creationId xmlns:p14="http://schemas.microsoft.com/office/powerpoint/2010/main" val="3884017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BC8D6-6BCB-BD4B-B6E0-92A778004E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C4099C-8353-F44E-8406-26AC07974CEE}"/>
              </a:ext>
            </a:extLst>
          </p:cNvPr>
          <p:cNvSpPr>
            <a:spLocks noGrp="1"/>
          </p:cNvSpPr>
          <p:nvPr>
            <p:ph sz="half" idx="1"/>
          </p:nvPr>
        </p:nvSpPr>
        <p:spPr>
          <a:xfrm>
            <a:off x="838200" y="1825625"/>
            <a:ext cx="5181600" cy="40437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F8CC49-08EF-8048-B6B2-BC247008F046}"/>
              </a:ext>
            </a:extLst>
          </p:cNvPr>
          <p:cNvSpPr>
            <a:spLocks noGrp="1"/>
          </p:cNvSpPr>
          <p:nvPr>
            <p:ph sz="half" idx="2"/>
          </p:nvPr>
        </p:nvSpPr>
        <p:spPr>
          <a:xfrm>
            <a:off x="6172200" y="1825625"/>
            <a:ext cx="5181600" cy="40437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CCBEF1-4544-884E-86EB-5374139098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77F880-2CCE-9044-8CE8-A7CF47CE5236}"/>
              </a:ext>
            </a:extLst>
          </p:cNvPr>
          <p:cNvSpPr>
            <a:spLocks noGrp="1"/>
          </p:cNvSpPr>
          <p:nvPr>
            <p:ph type="sldNum" sz="quarter" idx="12"/>
          </p:nvPr>
        </p:nvSpPr>
        <p:spPr>
          <a:xfrm>
            <a:off x="838200" y="6004323"/>
            <a:ext cx="2688771" cy="365125"/>
          </a:xfrm>
        </p:spPr>
        <p:txBody>
          <a:bodyPr/>
          <a:lstStyle/>
          <a:p>
            <a:fld id="{B4E9AFF7-6653-6A4D-A979-64D2F5BECA26}" type="slidenum">
              <a:rPr lang="en-US" smtClean="0"/>
              <a:t>‹#›</a:t>
            </a:fld>
            <a:endParaRPr lang="en-US"/>
          </a:p>
        </p:txBody>
      </p:sp>
    </p:spTree>
    <p:extLst>
      <p:ext uri="{BB962C8B-B14F-4D97-AF65-F5344CB8AC3E}">
        <p14:creationId xmlns:p14="http://schemas.microsoft.com/office/powerpoint/2010/main" val="2524532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CE802-B46A-204D-94D4-E50D913AEE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D7812B-2A55-D049-A1C2-A4C973ACA5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58766B-6B24-3B45-B55F-3D85F881F93D}"/>
              </a:ext>
            </a:extLst>
          </p:cNvPr>
          <p:cNvSpPr>
            <a:spLocks noGrp="1"/>
          </p:cNvSpPr>
          <p:nvPr>
            <p:ph sz="half" idx="2"/>
          </p:nvPr>
        </p:nvSpPr>
        <p:spPr>
          <a:xfrm>
            <a:off x="839788" y="2505075"/>
            <a:ext cx="5157787" cy="33921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A7F728-2418-1540-9191-5FDFA36D85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948585-BFC1-9148-A0B5-07C83C2F21BA}"/>
              </a:ext>
            </a:extLst>
          </p:cNvPr>
          <p:cNvSpPr>
            <a:spLocks noGrp="1"/>
          </p:cNvSpPr>
          <p:nvPr>
            <p:ph sz="quarter" idx="4"/>
          </p:nvPr>
        </p:nvSpPr>
        <p:spPr>
          <a:xfrm>
            <a:off x="6172200" y="2505075"/>
            <a:ext cx="5183188" cy="33921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D1371BF-1A9F-5641-95DB-6C0FE67BBB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121846-D4EB-5949-B8F3-E40099164899}"/>
              </a:ext>
            </a:extLst>
          </p:cNvPr>
          <p:cNvSpPr>
            <a:spLocks noGrp="1"/>
          </p:cNvSpPr>
          <p:nvPr>
            <p:ph type="sldNum" sz="quarter" idx="12"/>
          </p:nvPr>
        </p:nvSpPr>
        <p:spPr>
          <a:xfrm>
            <a:off x="838200" y="6004323"/>
            <a:ext cx="2682834" cy="365125"/>
          </a:xfrm>
        </p:spPr>
        <p:txBody>
          <a:bodyPr/>
          <a:lstStyle/>
          <a:p>
            <a:fld id="{B4E9AFF7-6653-6A4D-A979-64D2F5BECA26}" type="slidenum">
              <a:rPr lang="en-US" smtClean="0"/>
              <a:t>‹#›</a:t>
            </a:fld>
            <a:endParaRPr lang="en-US"/>
          </a:p>
        </p:txBody>
      </p:sp>
    </p:spTree>
    <p:extLst>
      <p:ext uri="{BB962C8B-B14F-4D97-AF65-F5344CB8AC3E}">
        <p14:creationId xmlns:p14="http://schemas.microsoft.com/office/powerpoint/2010/main" val="164583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59A27-C210-CF48-97F8-943B5EBAC6EC}"/>
              </a:ext>
            </a:extLst>
          </p:cNvPr>
          <p:cNvSpPr>
            <a:spLocks noGrp="1"/>
          </p:cNvSpPr>
          <p:nvPr>
            <p:ph type="title"/>
          </p:nvPr>
        </p:nvSpPr>
        <p:spPr/>
        <p:txBody>
          <a:body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85EC86A-0D15-764F-AA81-41016E208E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633FAA-B5EA-C54D-A18B-17F16CA5F110}"/>
              </a:ext>
            </a:extLst>
          </p:cNvPr>
          <p:cNvSpPr>
            <a:spLocks noGrp="1"/>
          </p:cNvSpPr>
          <p:nvPr>
            <p:ph type="sldNum" sz="quarter" idx="12"/>
          </p:nvPr>
        </p:nvSpPr>
        <p:spPr>
          <a:xfrm>
            <a:off x="838200" y="6005974"/>
            <a:ext cx="2670958" cy="365125"/>
          </a:xfrm>
        </p:spPr>
        <p:txBody>
          <a:bodyPr/>
          <a:lstStyle/>
          <a:p>
            <a:fld id="{B4E9AFF7-6653-6A4D-A979-64D2F5BECA26}" type="slidenum">
              <a:rPr lang="en-US" smtClean="0"/>
              <a:t>‹#›</a:t>
            </a:fld>
            <a:endParaRPr lang="en-US"/>
          </a:p>
        </p:txBody>
      </p:sp>
    </p:spTree>
    <p:extLst>
      <p:ext uri="{BB962C8B-B14F-4D97-AF65-F5344CB8AC3E}">
        <p14:creationId xmlns:p14="http://schemas.microsoft.com/office/powerpoint/2010/main" val="2971224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5675641-0B7A-F548-B3B6-241BCE86DE22}"/>
              </a:ext>
            </a:extLst>
          </p:cNvPr>
          <p:cNvSpPr>
            <a:spLocks noGrp="1"/>
          </p:cNvSpPr>
          <p:nvPr>
            <p:ph type="title"/>
          </p:nvPr>
        </p:nvSpPr>
        <p:spPr>
          <a:xfrm>
            <a:off x="-1044" y="-1414307"/>
            <a:ext cx="10515600" cy="1325563"/>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AE991BC-E157-B340-860E-81A4EBD04B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6805CF-1707-5749-8109-20FA44953EE0}"/>
              </a:ext>
            </a:extLst>
          </p:cNvPr>
          <p:cNvSpPr>
            <a:spLocks noGrp="1"/>
          </p:cNvSpPr>
          <p:nvPr>
            <p:ph type="sldNum" sz="quarter" idx="12"/>
          </p:nvPr>
        </p:nvSpPr>
        <p:spPr>
          <a:xfrm>
            <a:off x="838200" y="6004322"/>
            <a:ext cx="2605644" cy="365125"/>
          </a:xfrm>
        </p:spPr>
        <p:txBody>
          <a:bodyPr/>
          <a:lstStyle/>
          <a:p>
            <a:fld id="{B4E9AFF7-6653-6A4D-A979-64D2F5BECA26}" type="slidenum">
              <a:rPr lang="en-US" smtClean="0"/>
              <a:t>‹#›</a:t>
            </a:fld>
            <a:endParaRPr lang="en-US"/>
          </a:p>
        </p:txBody>
      </p:sp>
    </p:spTree>
    <p:extLst>
      <p:ext uri="{BB962C8B-B14F-4D97-AF65-F5344CB8AC3E}">
        <p14:creationId xmlns:p14="http://schemas.microsoft.com/office/powerpoint/2010/main" val="694746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54A1-6207-5141-AAB1-9A7630DA98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39F95B-0887-9F4F-BA1C-0B9CBE5AED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6515B1-8A32-AB43-82F2-51A60BC2E3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5FC3D973-68F9-5B46-A3D8-B7AF20B00E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AA68CE-A588-FE4D-9C1E-5BE4A1A82F81}"/>
              </a:ext>
            </a:extLst>
          </p:cNvPr>
          <p:cNvSpPr>
            <a:spLocks noGrp="1"/>
          </p:cNvSpPr>
          <p:nvPr>
            <p:ph type="sldNum" sz="quarter" idx="12"/>
          </p:nvPr>
        </p:nvSpPr>
        <p:spPr>
          <a:xfrm>
            <a:off x="838200" y="6004323"/>
            <a:ext cx="2670958" cy="365125"/>
          </a:xfrm>
        </p:spPr>
        <p:txBody>
          <a:bodyPr/>
          <a:lstStyle/>
          <a:p>
            <a:fld id="{B4E9AFF7-6653-6A4D-A979-64D2F5BECA26}" type="slidenum">
              <a:rPr lang="en-US" smtClean="0"/>
              <a:t>‹#›</a:t>
            </a:fld>
            <a:endParaRPr lang="en-US"/>
          </a:p>
        </p:txBody>
      </p:sp>
    </p:spTree>
    <p:extLst>
      <p:ext uri="{BB962C8B-B14F-4D97-AF65-F5344CB8AC3E}">
        <p14:creationId xmlns:p14="http://schemas.microsoft.com/office/powerpoint/2010/main" val="2948330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75185-7056-B946-8F27-7890BB2A34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0AF3B6-3151-9346-B00D-EBED7ED75F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A5EF208-3C62-3840-A816-A69F27E0BF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AB0C1DD0-6624-6048-953E-41055A0D34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4C492C-9027-2B43-9637-56046A0631C2}"/>
              </a:ext>
            </a:extLst>
          </p:cNvPr>
          <p:cNvSpPr>
            <a:spLocks noGrp="1"/>
          </p:cNvSpPr>
          <p:nvPr>
            <p:ph type="sldNum" sz="quarter" idx="12"/>
          </p:nvPr>
        </p:nvSpPr>
        <p:spPr>
          <a:xfrm>
            <a:off x="838200" y="6004323"/>
            <a:ext cx="2676896" cy="365125"/>
          </a:xfrm>
        </p:spPr>
        <p:txBody>
          <a:bodyPr/>
          <a:lstStyle/>
          <a:p>
            <a:fld id="{B4E9AFF7-6653-6A4D-A979-64D2F5BECA26}" type="slidenum">
              <a:rPr lang="en-US" smtClean="0"/>
              <a:t>‹#›</a:t>
            </a:fld>
            <a:endParaRPr lang="en-US"/>
          </a:p>
        </p:txBody>
      </p:sp>
    </p:spTree>
    <p:extLst>
      <p:ext uri="{BB962C8B-B14F-4D97-AF65-F5344CB8AC3E}">
        <p14:creationId xmlns:p14="http://schemas.microsoft.com/office/powerpoint/2010/main" val="2128403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4BC199-4655-F541-83EE-721E1D0864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5445D78-BC86-6C4A-8173-07BC8BF4F06C}"/>
              </a:ext>
            </a:extLst>
          </p:cNvPr>
          <p:cNvSpPr>
            <a:spLocks noGrp="1"/>
          </p:cNvSpPr>
          <p:nvPr>
            <p:ph type="body" idx="1"/>
          </p:nvPr>
        </p:nvSpPr>
        <p:spPr>
          <a:xfrm>
            <a:off x="838200" y="1825625"/>
            <a:ext cx="10515600" cy="39920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4989E362-4DC4-BA42-AD46-DCFCBF72CE19}"/>
              </a:ext>
            </a:extLst>
          </p:cNvPr>
          <p:cNvSpPr>
            <a:spLocks noGrp="1"/>
          </p:cNvSpPr>
          <p:nvPr>
            <p:ph type="ftr" sz="quarter" idx="3"/>
          </p:nvPr>
        </p:nvSpPr>
        <p:spPr>
          <a:xfrm>
            <a:off x="4038600" y="600432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75AB465-CD1B-7A41-8A74-7F4A07B23239}"/>
              </a:ext>
            </a:extLst>
          </p:cNvPr>
          <p:cNvSpPr>
            <a:spLocks noGrp="1"/>
          </p:cNvSpPr>
          <p:nvPr>
            <p:ph type="sldNum" sz="quarter" idx="4"/>
          </p:nvPr>
        </p:nvSpPr>
        <p:spPr>
          <a:xfrm>
            <a:off x="838200" y="600432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E9AFF7-6653-6A4D-A979-64D2F5BECA26}" type="slidenum">
              <a:rPr lang="en-US" smtClean="0"/>
              <a:pPr/>
              <a:t>‹#›</a:t>
            </a:fld>
            <a:endParaRPr lang="en-US" dirty="0"/>
          </a:p>
        </p:txBody>
      </p:sp>
      <p:pic>
        <p:nvPicPr>
          <p:cNvPr id="16" name="Picture 15">
            <a:extLst>
              <a:ext uri="{FF2B5EF4-FFF2-40B4-BE49-F238E27FC236}">
                <a16:creationId xmlns:a16="http://schemas.microsoft.com/office/drawing/2014/main" id="{F6429FB2-E437-AE4D-BF94-9571FBEA05F4}"/>
              </a:ext>
            </a:extLst>
          </p:cNvPr>
          <p:cNvPicPr>
            <a:picLocks noChangeAspect="1"/>
          </p:cNvPicPr>
          <p:nvPr userDrawn="1"/>
        </p:nvPicPr>
        <p:blipFill>
          <a:blip r:embed="rId13"/>
          <a:srcRect/>
          <a:stretch/>
        </p:blipFill>
        <p:spPr>
          <a:xfrm>
            <a:off x="8254884" y="5829438"/>
            <a:ext cx="3645568" cy="752888"/>
          </a:xfrm>
          <a:prstGeom prst="rect">
            <a:avLst/>
          </a:prstGeom>
        </p:spPr>
      </p:pic>
    </p:spTree>
    <p:extLst>
      <p:ext uri="{BB962C8B-B14F-4D97-AF65-F5344CB8AC3E}">
        <p14:creationId xmlns:p14="http://schemas.microsoft.com/office/powerpoint/2010/main" val="2207130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Impact" panose="020B080603090205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3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3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3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9F61-B891-3944-9E22-503B0C38A722}"/>
              </a:ext>
            </a:extLst>
          </p:cNvPr>
          <p:cNvSpPr>
            <a:spLocks noGrp="1"/>
          </p:cNvSpPr>
          <p:nvPr>
            <p:ph type="ctrTitle"/>
          </p:nvPr>
        </p:nvSpPr>
        <p:spPr>
          <a:xfrm>
            <a:off x="1432560" y="331786"/>
            <a:ext cx="9144000" cy="1861816"/>
          </a:xfrm>
        </p:spPr>
        <p:txBody>
          <a:bodyPr>
            <a:normAutofit fontScale="90000"/>
          </a:bodyPr>
          <a:lstStyle/>
          <a:p>
            <a:r>
              <a:rPr lang="en-US" dirty="0">
                <a:solidFill>
                  <a:srgbClr val="73000A"/>
                </a:solidFill>
              </a:rPr>
              <a:t>Inductive Logic Programming for Heuristic Search</a:t>
            </a:r>
            <a:endParaRPr lang="en-US" dirty="0"/>
          </a:p>
        </p:txBody>
      </p:sp>
      <p:sp>
        <p:nvSpPr>
          <p:cNvPr id="3" name="Subtitle 2">
            <a:extLst>
              <a:ext uri="{FF2B5EF4-FFF2-40B4-BE49-F238E27FC236}">
                <a16:creationId xmlns:a16="http://schemas.microsoft.com/office/drawing/2014/main" id="{8B96A461-863C-424F-BAE7-45F2ACA74C3E}"/>
              </a:ext>
            </a:extLst>
          </p:cNvPr>
          <p:cNvSpPr>
            <a:spLocks noGrp="1"/>
          </p:cNvSpPr>
          <p:nvPr>
            <p:ph type="subTitle" idx="1"/>
          </p:nvPr>
        </p:nvSpPr>
        <p:spPr>
          <a:xfrm>
            <a:off x="1524000" y="3618739"/>
            <a:ext cx="9144000" cy="1655762"/>
          </a:xfrm>
        </p:spPr>
        <p:txBody>
          <a:bodyPr/>
          <a:lstStyle/>
          <a:p>
            <a:r>
              <a:rPr lang="en-US" b="1" dirty="0">
                <a:solidFill>
                  <a:schemeClr val="accent2">
                    <a:lumMod val="75000"/>
                  </a:schemeClr>
                </a:solidFill>
                <a:latin typeface="Arial" panose="020B0604020202020204" pitchFamily="34" charset="0"/>
                <a:cs typeface="Arial" panose="020B0604020202020204" pitchFamily="34" charset="0"/>
              </a:rPr>
              <a:t>Presenter:</a:t>
            </a:r>
          </a:p>
          <a:p>
            <a:r>
              <a:rPr lang="en-US" b="1" dirty="0">
                <a:solidFill>
                  <a:schemeClr val="accent2">
                    <a:lumMod val="75000"/>
                  </a:schemeClr>
                </a:solidFill>
                <a:latin typeface="Arial" panose="020B0604020202020204" pitchFamily="34" charset="0"/>
                <a:cs typeface="Arial" panose="020B0604020202020204" pitchFamily="34" charset="0"/>
              </a:rPr>
              <a:t>Rojina Panta</a:t>
            </a:r>
          </a:p>
          <a:p>
            <a:r>
              <a:rPr lang="en-US" sz="1800" b="1" dirty="0" err="1">
                <a:solidFill>
                  <a:schemeClr val="accent2">
                    <a:lumMod val="75000"/>
                  </a:schemeClr>
                </a:solidFill>
                <a:latin typeface="Arial" panose="020B0604020202020204" pitchFamily="34" charset="0"/>
                <a:cs typeface="Arial" panose="020B0604020202020204" pitchFamily="34" charset="0"/>
              </a:rPr>
              <a:t>rpanta@email.sc.edu</a:t>
            </a:r>
            <a:endParaRPr lang="en-US" sz="1800" b="1" dirty="0">
              <a:solidFill>
                <a:schemeClr val="accent2">
                  <a:lumMod val="75000"/>
                </a:schemeClr>
              </a:solidFill>
              <a:latin typeface="Arial" panose="020B0604020202020204" pitchFamily="34" charset="0"/>
              <a:cs typeface="Arial" panose="020B0604020202020204" pitchFamily="34" charset="0"/>
            </a:endParaRPr>
          </a:p>
          <a:p>
            <a:r>
              <a:rPr lang="en-US" sz="1800" b="1" dirty="0">
                <a:solidFill>
                  <a:schemeClr val="accent2">
                    <a:lumMod val="75000"/>
                  </a:schemeClr>
                </a:solidFill>
                <a:latin typeface="Arial" panose="020B0604020202020204" pitchFamily="34" charset="0"/>
                <a:cs typeface="Arial" panose="020B0604020202020204" pitchFamily="34" charset="0"/>
              </a:rPr>
              <a:t>12</a:t>
            </a:r>
            <a:r>
              <a:rPr lang="en-US" sz="1800" b="1" baseline="30000" dirty="0">
                <a:solidFill>
                  <a:schemeClr val="accent2">
                    <a:lumMod val="75000"/>
                  </a:schemeClr>
                </a:solidFill>
                <a:latin typeface="Arial" panose="020B0604020202020204" pitchFamily="34" charset="0"/>
                <a:cs typeface="Arial" panose="020B0604020202020204" pitchFamily="34" charset="0"/>
              </a:rPr>
              <a:t>th</a:t>
            </a:r>
            <a:r>
              <a:rPr lang="en-US" sz="1800" b="1" dirty="0">
                <a:solidFill>
                  <a:schemeClr val="accent2">
                    <a:lumMod val="75000"/>
                  </a:schemeClr>
                </a:solidFill>
                <a:latin typeface="Arial" panose="020B0604020202020204" pitchFamily="34" charset="0"/>
                <a:cs typeface="Arial" panose="020B0604020202020204" pitchFamily="34" charset="0"/>
              </a:rPr>
              <a:t> September, 2025</a:t>
            </a:r>
          </a:p>
        </p:txBody>
      </p:sp>
      <p:sp>
        <p:nvSpPr>
          <p:cNvPr id="4" name="TextBox 3">
            <a:extLst>
              <a:ext uri="{FF2B5EF4-FFF2-40B4-BE49-F238E27FC236}">
                <a16:creationId xmlns:a16="http://schemas.microsoft.com/office/drawing/2014/main" id="{591F0491-0311-1B69-ACA3-8F7E847BABA0}"/>
              </a:ext>
            </a:extLst>
          </p:cNvPr>
          <p:cNvSpPr txBox="1"/>
          <p:nvPr/>
        </p:nvSpPr>
        <p:spPr>
          <a:xfrm>
            <a:off x="1524000" y="2182949"/>
            <a:ext cx="9144000" cy="1477328"/>
          </a:xfrm>
          <a:prstGeom prst="rect">
            <a:avLst/>
          </a:prstGeom>
          <a:noFill/>
        </p:spPr>
        <p:txBody>
          <a:bodyPr wrap="square">
            <a:spAutoFit/>
          </a:bodyPr>
          <a:lstStyle/>
          <a:p>
            <a:pPr algn="ctr"/>
            <a:endParaRPr lang="en-US" b="1" dirty="0">
              <a:solidFill>
                <a:schemeClr val="tx1">
                  <a:lumMod val="75000"/>
                  <a:lumOff val="25000"/>
                </a:schemeClr>
              </a:solidFill>
              <a:latin typeface="Book Antiqua" panose="02040602050305030304" pitchFamily="18" charset="0"/>
            </a:endParaRPr>
          </a:p>
          <a:p>
            <a:pPr algn="ctr"/>
            <a:r>
              <a:rPr lang="en-US" b="1" dirty="0">
                <a:solidFill>
                  <a:schemeClr val="tx1">
                    <a:lumMod val="75000"/>
                    <a:lumOff val="25000"/>
                  </a:schemeClr>
                </a:solidFill>
                <a:latin typeface="Book Antiqua" panose="02040602050305030304" pitchFamily="18" charset="0"/>
              </a:rPr>
              <a:t>Rojina Panta, Vedant Khandelwal,</a:t>
            </a:r>
          </a:p>
          <a:p>
            <a:pPr algn="ctr"/>
            <a:r>
              <a:rPr lang="en-US" b="1" dirty="0">
                <a:solidFill>
                  <a:schemeClr val="tx1">
                    <a:lumMod val="75000"/>
                    <a:lumOff val="25000"/>
                  </a:schemeClr>
                </a:solidFill>
                <a:latin typeface="Book Antiqua" panose="02040602050305030304" pitchFamily="18" charset="0"/>
              </a:rPr>
              <a:t>Celeste Veronese, Amit Sheth,</a:t>
            </a:r>
          </a:p>
          <a:p>
            <a:pPr algn="ctr"/>
            <a:r>
              <a:rPr lang="en-US" b="1" dirty="0">
                <a:solidFill>
                  <a:schemeClr val="tx1">
                    <a:lumMod val="75000"/>
                    <a:lumOff val="25000"/>
                  </a:schemeClr>
                </a:solidFill>
                <a:latin typeface="Book Antiqua" panose="02040602050305030304" pitchFamily="18" charset="0"/>
              </a:rPr>
              <a:t>Daniele Meli, and Forest Agostinelli</a:t>
            </a:r>
          </a:p>
          <a:p>
            <a:pPr algn="ctr"/>
            <a:endParaRPr lang="en-US" b="1" dirty="0">
              <a:solidFill>
                <a:schemeClr val="tx1">
                  <a:lumMod val="75000"/>
                  <a:lumOff val="25000"/>
                </a:schemeClr>
              </a:solidFill>
              <a:latin typeface="Book Antiqua" panose="02040602050305030304" pitchFamily="18" charset="0"/>
            </a:endParaRPr>
          </a:p>
        </p:txBody>
      </p:sp>
      <p:cxnSp>
        <p:nvCxnSpPr>
          <p:cNvPr id="5" name="Straight Connector 4">
            <a:extLst>
              <a:ext uri="{FF2B5EF4-FFF2-40B4-BE49-F238E27FC236}">
                <a16:creationId xmlns:a16="http://schemas.microsoft.com/office/drawing/2014/main" id="{C6972C78-21B0-B90D-1D43-F1FE9AB5AA2D}"/>
              </a:ext>
            </a:extLst>
          </p:cNvPr>
          <p:cNvCxnSpPr>
            <a:cxnSpLocks/>
          </p:cNvCxnSpPr>
          <p:nvPr/>
        </p:nvCxnSpPr>
        <p:spPr>
          <a:xfrm>
            <a:off x="3875315" y="2436949"/>
            <a:ext cx="44413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8DF268A-CE69-F7CC-F29C-19AAF51E3483}"/>
              </a:ext>
            </a:extLst>
          </p:cNvPr>
          <p:cNvCxnSpPr>
            <a:cxnSpLocks/>
          </p:cNvCxnSpPr>
          <p:nvPr/>
        </p:nvCxnSpPr>
        <p:spPr>
          <a:xfrm>
            <a:off x="3875315" y="3384732"/>
            <a:ext cx="44413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006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A1E1E-6FC2-B0FB-D6BD-BDCFD4C09105}"/>
              </a:ext>
            </a:extLst>
          </p:cNvPr>
          <p:cNvSpPr>
            <a:spLocks noGrp="1"/>
          </p:cNvSpPr>
          <p:nvPr>
            <p:ph type="title"/>
          </p:nvPr>
        </p:nvSpPr>
        <p:spPr/>
        <p:txBody>
          <a:bodyPr/>
          <a:lstStyle/>
          <a:p>
            <a:r>
              <a:rPr lang="en-US" dirty="0"/>
              <a:t>Mapping States TO Numbers</a:t>
            </a:r>
          </a:p>
        </p:txBody>
      </p:sp>
      <p:sp>
        <p:nvSpPr>
          <p:cNvPr id="3" name="Content Placeholder 2">
            <a:extLst>
              <a:ext uri="{FF2B5EF4-FFF2-40B4-BE49-F238E27FC236}">
                <a16:creationId xmlns:a16="http://schemas.microsoft.com/office/drawing/2014/main" id="{4DE9D3B0-FB40-CEE2-85EA-0B7831E788D1}"/>
              </a:ext>
            </a:extLst>
          </p:cNvPr>
          <p:cNvSpPr>
            <a:spLocks noGrp="1"/>
          </p:cNvSpPr>
          <p:nvPr>
            <p:ph idx="1"/>
          </p:nvPr>
        </p:nvSpPr>
        <p:spPr>
          <a:xfrm>
            <a:off x="838201" y="1825625"/>
            <a:ext cx="6819900" cy="4667250"/>
          </a:xfrm>
        </p:spPr>
        <p:txBody>
          <a:bodyPr>
            <a:noAutofit/>
          </a:bodyPr>
          <a:lstStyle/>
          <a:p>
            <a:r>
              <a:rPr lang="en-US" sz="1600" dirty="0"/>
              <a:t>Let us assume we have our heuristic dictionary with logic program rules. </a:t>
            </a:r>
          </a:p>
          <a:p>
            <a:r>
              <a:rPr lang="en-US" sz="1600" dirty="0"/>
              <a:t>How can we map our states into number provided this heuristic? </a:t>
            </a:r>
          </a:p>
          <a:p>
            <a:r>
              <a:rPr lang="en-US" sz="1600" dirty="0"/>
              <a:t>In this work, we assume that all transition costs are 1.</a:t>
            </a:r>
          </a:p>
          <a:p>
            <a:pPr lvl="1">
              <a:buFont typeface="Wingdings" pitchFamily="2" charset="2"/>
              <a:buChar char="§"/>
            </a:pPr>
            <a:r>
              <a:rPr lang="en-US" sz="1400" dirty="0"/>
              <a:t>So, we know our true cost-to-go will be an integer.</a:t>
            </a:r>
          </a:p>
          <a:p>
            <a:r>
              <a:rPr lang="en-US" sz="1600" dirty="0"/>
              <a:t>Here is what our heuristic dictionary will look like.</a:t>
            </a:r>
          </a:p>
          <a:p>
            <a:pPr lvl="1"/>
            <a:r>
              <a:rPr lang="en-US" sz="1400" b="1" dirty="0"/>
              <a:t>{1: [rule1], 2: [rule2 ,rule3, rule4], 3:[rule5, rule6], 4: [rule7, rule 8, rule9], ……. }</a:t>
            </a:r>
          </a:p>
          <a:p>
            <a:pPr lvl="1"/>
            <a:r>
              <a:rPr lang="en-US" sz="1400" dirty="0"/>
              <a:t>Key to the dictionary represents cost-to-go.</a:t>
            </a:r>
          </a:p>
          <a:p>
            <a:r>
              <a:rPr lang="en-US" sz="1600" dirty="0"/>
              <a:t>If the key is 1, then it means that if any of our states are satisfied with these rules, the cost-to-go of states from the goal is at least 1.</a:t>
            </a:r>
          </a:p>
          <a:p>
            <a:r>
              <a:rPr lang="en-US" sz="1600" dirty="0"/>
              <a:t>Our rule in predicate format can look like {1: [‘</a:t>
            </a:r>
            <a:r>
              <a:rPr lang="en-US" sz="1600" b="1" dirty="0">
                <a:cs typeface="Calibri" panose="020F0502020204030204" pitchFamily="34" charset="0"/>
              </a:rPr>
              <a:t>f(V0):- tile(V1), </a:t>
            </a:r>
            <a:r>
              <a:rPr lang="en-US" sz="1600" b="1" dirty="0" err="1">
                <a:cs typeface="Calibri" panose="020F0502020204030204" pitchFamily="34" charset="0"/>
              </a:rPr>
              <a:t>not_inplace_clause</a:t>
            </a:r>
            <a:r>
              <a:rPr lang="en-US" sz="1600" b="1" dirty="0">
                <a:cs typeface="Calibri" panose="020F0502020204030204" pitchFamily="34" charset="0"/>
              </a:rPr>
              <a:t>(V0,V1)’]}</a:t>
            </a:r>
          </a:p>
        </p:txBody>
      </p:sp>
      <p:pic>
        <p:nvPicPr>
          <p:cNvPr id="6" name="Picture 5" descr="A screenshot of a game&#10;&#10;AI-generated content may be incorrect.">
            <a:extLst>
              <a:ext uri="{FF2B5EF4-FFF2-40B4-BE49-F238E27FC236}">
                <a16:creationId xmlns:a16="http://schemas.microsoft.com/office/drawing/2014/main" id="{7C39CBDC-29CF-0789-8BD3-20C6A598616B}"/>
              </a:ext>
            </a:extLst>
          </p:cNvPr>
          <p:cNvPicPr>
            <a:picLocks noChangeAspect="1"/>
          </p:cNvPicPr>
          <p:nvPr/>
        </p:nvPicPr>
        <p:blipFill>
          <a:blip r:embed="rId3"/>
          <a:stretch>
            <a:fillRect/>
          </a:stretch>
        </p:blipFill>
        <p:spPr>
          <a:xfrm>
            <a:off x="7215187" y="1216787"/>
            <a:ext cx="4664280" cy="5276088"/>
          </a:xfrm>
          <a:prstGeom prst="rect">
            <a:avLst/>
          </a:prstGeom>
        </p:spPr>
      </p:pic>
      <p:sp>
        <p:nvSpPr>
          <p:cNvPr id="7" name="Rectangle 6">
            <a:extLst>
              <a:ext uri="{FF2B5EF4-FFF2-40B4-BE49-F238E27FC236}">
                <a16:creationId xmlns:a16="http://schemas.microsoft.com/office/drawing/2014/main" id="{05289688-9D0E-7C53-D052-9DC0282F88B2}"/>
              </a:ext>
            </a:extLst>
          </p:cNvPr>
          <p:cNvSpPr/>
          <p:nvPr/>
        </p:nvSpPr>
        <p:spPr>
          <a:xfrm>
            <a:off x="9469544" y="3459439"/>
            <a:ext cx="2433796" cy="185463"/>
          </a:xfrm>
          <a:prstGeom prst="rect">
            <a:avLst/>
          </a:prstGeom>
          <a:solidFill>
            <a:schemeClr val="lt1">
              <a:alpha val="0"/>
            </a:schemeClr>
          </a:solidFill>
          <a:ln w="254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08A5BB73-1261-CD3C-ECD7-82E5CF452A82}"/>
              </a:ext>
            </a:extLst>
          </p:cNvPr>
          <p:cNvSpPr/>
          <p:nvPr/>
        </p:nvSpPr>
        <p:spPr>
          <a:xfrm>
            <a:off x="9482216" y="3871914"/>
            <a:ext cx="2011288" cy="185463"/>
          </a:xfrm>
          <a:prstGeom prst="rect">
            <a:avLst/>
          </a:prstGeom>
          <a:solidFill>
            <a:schemeClr val="lt1">
              <a:alpha val="0"/>
            </a:schemeClr>
          </a:solidFill>
          <a:ln w="254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E4E1FDC-763B-0D9C-29CC-BCAB289261D3}"/>
              </a:ext>
            </a:extLst>
          </p:cNvPr>
          <p:cNvSpPr>
            <a:spLocks noGrp="1"/>
          </p:cNvSpPr>
          <p:nvPr>
            <p:ph type="sldNum" sz="quarter" idx="12"/>
          </p:nvPr>
        </p:nvSpPr>
        <p:spPr/>
        <p:txBody>
          <a:bodyPr/>
          <a:lstStyle/>
          <a:p>
            <a:fld id="{B4E9AFF7-6653-6A4D-A979-64D2F5BECA26}" type="slidenum">
              <a:rPr lang="en-US" smtClean="0"/>
              <a:t>10</a:t>
            </a:fld>
            <a:endParaRPr lang="en-US"/>
          </a:p>
        </p:txBody>
      </p:sp>
    </p:spTree>
    <p:extLst>
      <p:ext uri="{BB962C8B-B14F-4D97-AF65-F5344CB8AC3E}">
        <p14:creationId xmlns:p14="http://schemas.microsoft.com/office/powerpoint/2010/main" val="1349689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8E2D293-FFF4-9AEA-E1E6-22D88C086D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149636-BF66-0507-F9AE-F839FFA66D6E}"/>
              </a:ext>
            </a:extLst>
          </p:cNvPr>
          <p:cNvSpPr>
            <a:spLocks noGrp="1"/>
          </p:cNvSpPr>
          <p:nvPr>
            <p:ph type="title"/>
          </p:nvPr>
        </p:nvSpPr>
        <p:spPr/>
        <p:txBody>
          <a:bodyPr/>
          <a:lstStyle/>
          <a:p>
            <a:r>
              <a:rPr lang="en-US" dirty="0"/>
              <a:t>Mapping States TO Numbers</a:t>
            </a:r>
          </a:p>
        </p:txBody>
      </p:sp>
      <p:sp>
        <p:nvSpPr>
          <p:cNvPr id="3" name="Content Placeholder 2">
            <a:extLst>
              <a:ext uri="{FF2B5EF4-FFF2-40B4-BE49-F238E27FC236}">
                <a16:creationId xmlns:a16="http://schemas.microsoft.com/office/drawing/2014/main" id="{4DD6B166-1A23-5137-3BED-88749CF8F0B9}"/>
              </a:ext>
            </a:extLst>
          </p:cNvPr>
          <p:cNvSpPr>
            <a:spLocks noGrp="1"/>
          </p:cNvSpPr>
          <p:nvPr>
            <p:ph idx="1"/>
          </p:nvPr>
        </p:nvSpPr>
        <p:spPr>
          <a:xfrm>
            <a:off x="838200" y="1825625"/>
            <a:ext cx="6605588" cy="4667250"/>
          </a:xfrm>
        </p:spPr>
        <p:txBody>
          <a:bodyPr>
            <a:noAutofit/>
          </a:bodyPr>
          <a:lstStyle/>
          <a:p>
            <a:pPr marL="0" indent="0">
              <a:buNone/>
            </a:pPr>
            <a:r>
              <a:rPr lang="en-US" sz="1600" b="1" dirty="0"/>
              <a:t>Heuristic Dictionary: </a:t>
            </a:r>
          </a:p>
          <a:p>
            <a:pPr marL="0" indent="0">
              <a:buNone/>
            </a:pPr>
            <a:r>
              <a:rPr lang="en-US" sz="1600" b="1" dirty="0"/>
              <a:t>{1: [rule1], </a:t>
            </a:r>
          </a:p>
          <a:p>
            <a:pPr marL="0" indent="0">
              <a:buNone/>
            </a:pPr>
            <a:r>
              <a:rPr lang="en-US" sz="1600" b="1" dirty="0"/>
              <a:t>2:  [rule2 ,rule3, rule4], </a:t>
            </a:r>
          </a:p>
          <a:p>
            <a:pPr marL="0" indent="0">
              <a:buNone/>
            </a:pPr>
            <a:r>
              <a:rPr lang="en-US" sz="1600" b="1" dirty="0"/>
              <a:t>3:  [rule5, rule6], </a:t>
            </a:r>
          </a:p>
          <a:p>
            <a:pPr marL="0" indent="0">
              <a:buNone/>
            </a:pPr>
            <a:r>
              <a:rPr lang="en-US" sz="1600" b="1" dirty="0"/>
              <a:t>4:  [rule7, rule 8, rule9], ……. }</a:t>
            </a:r>
            <a:endParaRPr lang="en-US" sz="1600" dirty="0"/>
          </a:p>
          <a:p>
            <a:r>
              <a:rPr lang="en-US" sz="1600" dirty="0"/>
              <a:t>First, check our state with rules at cost-to-go&gt;=1 and see whether it satisfies rule 1. </a:t>
            </a:r>
          </a:p>
          <a:p>
            <a:pPr lvl="1"/>
            <a:r>
              <a:rPr lang="en-US" sz="1400" dirty="0"/>
              <a:t>If it does not satisfy rule 1, we stop and return 0 as our cost-to-go since every state is at least zero steps away from the goal. </a:t>
            </a:r>
          </a:p>
          <a:p>
            <a:pPr lvl="1"/>
            <a:r>
              <a:rPr lang="en-US" sz="1400" dirty="0"/>
              <a:t>If it satisfies rule 1, we then check if the state satisfies the rule at cost-to-go &gt;=2. We check whether it satisfies one of the rules (rule 2, rule 3, rule 4) at cost-to-go&gt;= 2. </a:t>
            </a:r>
          </a:p>
          <a:p>
            <a:pPr lvl="1"/>
            <a:r>
              <a:rPr lang="en-US" sz="1400" dirty="0"/>
              <a:t>If it does, the cost-to-go of the state is at least 2.</a:t>
            </a:r>
          </a:p>
          <a:p>
            <a:pPr lvl="1"/>
            <a:r>
              <a:rPr lang="en-US" sz="1400" dirty="0"/>
              <a:t>If not, then we return the cost-to-go of the state as 1.</a:t>
            </a:r>
          </a:p>
        </p:txBody>
      </p:sp>
      <p:pic>
        <p:nvPicPr>
          <p:cNvPr id="4" name="Picture 3" descr="A screenshot of a game&#10;&#10;AI-generated content may be incorrect.">
            <a:extLst>
              <a:ext uri="{FF2B5EF4-FFF2-40B4-BE49-F238E27FC236}">
                <a16:creationId xmlns:a16="http://schemas.microsoft.com/office/drawing/2014/main" id="{F1F04B9A-5F57-D018-0AC0-828A3175494C}"/>
              </a:ext>
            </a:extLst>
          </p:cNvPr>
          <p:cNvPicPr>
            <a:picLocks noChangeAspect="1"/>
          </p:cNvPicPr>
          <p:nvPr/>
        </p:nvPicPr>
        <p:blipFill>
          <a:blip r:embed="rId3"/>
          <a:stretch>
            <a:fillRect/>
          </a:stretch>
        </p:blipFill>
        <p:spPr>
          <a:xfrm>
            <a:off x="7215180" y="1216787"/>
            <a:ext cx="4664280" cy="5276088"/>
          </a:xfrm>
          <a:prstGeom prst="rect">
            <a:avLst/>
          </a:prstGeom>
        </p:spPr>
      </p:pic>
      <p:sp>
        <p:nvSpPr>
          <p:cNvPr id="5" name="Rectangle 4">
            <a:extLst>
              <a:ext uri="{FF2B5EF4-FFF2-40B4-BE49-F238E27FC236}">
                <a16:creationId xmlns:a16="http://schemas.microsoft.com/office/drawing/2014/main" id="{07BD983D-51E3-9195-809A-EFDD6F2006EA}"/>
              </a:ext>
            </a:extLst>
          </p:cNvPr>
          <p:cNvSpPr/>
          <p:nvPr/>
        </p:nvSpPr>
        <p:spPr>
          <a:xfrm>
            <a:off x="7745406" y="3514728"/>
            <a:ext cx="1570038" cy="185735"/>
          </a:xfrm>
          <a:prstGeom prst="rect">
            <a:avLst/>
          </a:prstGeom>
          <a:solidFill>
            <a:schemeClr val="lt1">
              <a:alpha val="0"/>
            </a:schemeClr>
          </a:solidFill>
          <a:ln w="254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17F3435-33D7-C519-4B3A-73E196E93EA2}"/>
              </a:ext>
            </a:extLst>
          </p:cNvPr>
          <p:cNvSpPr>
            <a:spLocks noGrp="1"/>
          </p:cNvSpPr>
          <p:nvPr>
            <p:ph type="sldNum" sz="quarter" idx="12"/>
          </p:nvPr>
        </p:nvSpPr>
        <p:spPr/>
        <p:txBody>
          <a:bodyPr/>
          <a:lstStyle/>
          <a:p>
            <a:fld id="{B4E9AFF7-6653-6A4D-A979-64D2F5BECA26}" type="slidenum">
              <a:rPr lang="en-US" smtClean="0"/>
              <a:t>11</a:t>
            </a:fld>
            <a:endParaRPr lang="en-US"/>
          </a:p>
        </p:txBody>
      </p:sp>
    </p:spTree>
    <p:extLst>
      <p:ext uri="{BB962C8B-B14F-4D97-AF65-F5344CB8AC3E}">
        <p14:creationId xmlns:p14="http://schemas.microsoft.com/office/powerpoint/2010/main" val="3889825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F0B1AE6-D855-3407-8552-48B2D96765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EC6AFB-C5E4-F95D-4137-7C42D351AD65}"/>
              </a:ext>
            </a:extLst>
          </p:cNvPr>
          <p:cNvSpPr>
            <a:spLocks noGrp="1"/>
          </p:cNvSpPr>
          <p:nvPr>
            <p:ph type="title"/>
          </p:nvPr>
        </p:nvSpPr>
        <p:spPr/>
        <p:txBody>
          <a:bodyPr/>
          <a:lstStyle/>
          <a:p>
            <a:r>
              <a:rPr lang="en-US" dirty="0"/>
              <a:t>Mapping States TO Numbers</a:t>
            </a:r>
          </a:p>
        </p:txBody>
      </p:sp>
      <p:sp>
        <p:nvSpPr>
          <p:cNvPr id="3" name="Content Placeholder 2">
            <a:extLst>
              <a:ext uri="{FF2B5EF4-FFF2-40B4-BE49-F238E27FC236}">
                <a16:creationId xmlns:a16="http://schemas.microsoft.com/office/drawing/2014/main" id="{AB4B0CF5-4D4C-AF25-45D6-DEA6E4D3F912}"/>
              </a:ext>
            </a:extLst>
          </p:cNvPr>
          <p:cNvSpPr>
            <a:spLocks noGrp="1"/>
          </p:cNvSpPr>
          <p:nvPr>
            <p:ph idx="1"/>
          </p:nvPr>
        </p:nvSpPr>
        <p:spPr>
          <a:xfrm>
            <a:off x="838200" y="1825625"/>
            <a:ext cx="6605588" cy="3460750"/>
          </a:xfrm>
        </p:spPr>
        <p:txBody>
          <a:bodyPr>
            <a:noAutofit/>
          </a:bodyPr>
          <a:lstStyle/>
          <a:p>
            <a:pPr marL="0" indent="0">
              <a:buNone/>
            </a:pPr>
            <a:r>
              <a:rPr lang="en-US" sz="1600" b="1" dirty="0"/>
              <a:t>Heuristic Dictionary: </a:t>
            </a:r>
          </a:p>
          <a:p>
            <a:pPr marL="0" indent="0">
              <a:buNone/>
            </a:pPr>
            <a:r>
              <a:rPr lang="en-US" sz="1600" b="1" dirty="0"/>
              <a:t>{1: [rule1], </a:t>
            </a:r>
          </a:p>
          <a:p>
            <a:pPr marL="0" indent="0">
              <a:buNone/>
            </a:pPr>
            <a:r>
              <a:rPr lang="en-US" sz="1600" b="1" dirty="0"/>
              <a:t>2:  [rule2 ,rule3, rule4], </a:t>
            </a:r>
          </a:p>
          <a:p>
            <a:pPr marL="0" indent="0">
              <a:buNone/>
            </a:pPr>
            <a:r>
              <a:rPr lang="en-US" sz="1600" b="1" dirty="0"/>
              <a:t>3:  [rule5, rule6], </a:t>
            </a:r>
          </a:p>
          <a:p>
            <a:pPr marL="0" indent="0">
              <a:buNone/>
            </a:pPr>
            <a:r>
              <a:rPr lang="en-US" sz="1600" b="1" dirty="0"/>
              <a:t>4:  [rule7, rule 8, rule9], ……. }</a:t>
            </a:r>
            <a:endParaRPr lang="en-US" sz="1600" dirty="0"/>
          </a:p>
          <a:p>
            <a:r>
              <a:rPr lang="en-US" sz="1600" dirty="0"/>
              <a:t>Similarly, the process repeats for higher cost-to-go until there are no rules at  higher cost-to-go that satisfies the state.</a:t>
            </a:r>
          </a:p>
          <a:p>
            <a:r>
              <a:rPr lang="en-US" sz="1600" dirty="0"/>
              <a:t>In our case, we use binary search to traverse the cost-to-go.</a:t>
            </a:r>
          </a:p>
          <a:p>
            <a:r>
              <a:rPr lang="en-US" sz="1600" dirty="0"/>
              <a:t>There are also some costs for which we do not learn any rule; we skip these costs-to-go while mapping states to cost-to-go.</a:t>
            </a:r>
          </a:p>
        </p:txBody>
      </p:sp>
      <p:pic>
        <p:nvPicPr>
          <p:cNvPr id="4" name="Picture 3" descr="A screenshot of a game&#10;&#10;AI-generated content may be incorrect.">
            <a:extLst>
              <a:ext uri="{FF2B5EF4-FFF2-40B4-BE49-F238E27FC236}">
                <a16:creationId xmlns:a16="http://schemas.microsoft.com/office/drawing/2014/main" id="{D297D7B9-A57F-58A3-A9BA-A2369BE45DCC}"/>
              </a:ext>
            </a:extLst>
          </p:cNvPr>
          <p:cNvPicPr>
            <a:picLocks noChangeAspect="1"/>
          </p:cNvPicPr>
          <p:nvPr/>
        </p:nvPicPr>
        <p:blipFill>
          <a:blip r:embed="rId3"/>
          <a:stretch>
            <a:fillRect/>
          </a:stretch>
        </p:blipFill>
        <p:spPr>
          <a:xfrm>
            <a:off x="7215184" y="1216787"/>
            <a:ext cx="4664280" cy="5276088"/>
          </a:xfrm>
          <a:prstGeom prst="rect">
            <a:avLst/>
          </a:prstGeom>
        </p:spPr>
      </p:pic>
      <p:sp>
        <p:nvSpPr>
          <p:cNvPr id="5" name="Rectangle 4">
            <a:extLst>
              <a:ext uri="{FF2B5EF4-FFF2-40B4-BE49-F238E27FC236}">
                <a16:creationId xmlns:a16="http://schemas.microsoft.com/office/drawing/2014/main" id="{3749E52C-6C6C-3637-A308-06BA47A3DE74}"/>
              </a:ext>
            </a:extLst>
          </p:cNvPr>
          <p:cNvSpPr/>
          <p:nvPr/>
        </p:nvSpPr>
        <p:spPr>
          <a:xfrm>
            <a:off x="7745410" y="3514728"/>
            <a:ext cx="1570038" cy="185735"/>
          </a:xfrm>
          <a:prstGeom prst="rect">
            <a:avLst/>
          </a:prstGeom>
          <a:solidFill>
            <a:schemeClr val="lt1">
              <a:alpha val="0"/>
            </a:schemeClr>
          </a:solidFill>
          <a:ln w="254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15BB33F7-975D-A866-B837-12E52A1B0DD2}"/>
              </a:ext>
            </a:extLst>
          </p:cNvPr>
          <p:cNvSpPr txBox="1"/>
          <p:nvPr/>
        </p:nvSpPr>
        <p:spPr>
          <a:xfrm>
            <a:off x="564355" y="5290682"/>
            <a:ext cx="6605587" cy="830997"/>
          </a:xfrm>
          <a:prstGeom prst="rect">
            <a:avLst/>
          </a:prstGeom>
          <a:noFill/>
        </p:spPr>
        <p:txBody>
          <a:bodyPr wrap="square">
            <a:spAutoFit/>
          </a:bodyPr>
          <a:lstStyle/>
          <a:p>
            <a:r>
              <a:rPr lang="en-US" sz="1600" dirty="0"/>
              <a:t>We saw a mechanism to map the states to cost-to-go.</a:t>
            </a:r>
          </a:p>
          <a:p>
            <a:r>
              <a:rPr lang="en-US" sz="1600" dirty="0"/>
              <a:t>Now we will look into how we can construct the heuristic required for this architecture.</a:t>
            </a:r>
          </a:p>
        </p:txBody>
      </p:sp>
      <p:sp>
        <p:nvSpPr>
          <p:cNvPr id="6" name="Slide Number Placeholder 5">
            <a:extLst>
              <a:ext uri="{FF2B5EF4-FFF2-40B4-BE49-F238E27FC236}">
                <a16:creationId xmlns:a16="http://schemas.microsoft.com/office/drawing/2014/main" id="{398E4B92-619A-46DD-50EF-A068D27FF9A6}"/>
              </a:ext>
            </a:extLst>
          </p:cNvPr>
          <p:cNvSpPr>
            <a:spLocks noGrp="1"/>
          </p:cNvSpPr>
          <p:nvPr>
            <p:ph type="sldNum" sz="quarter" idx="12"/>
          </p:nvPr>
        </p:nvSpPr>
        <p:spPr/>
        <p:txBody>
          <a:bodyPr/>
          <a:lstStyle/>
          <a:p>
            <a:fld id="{B4E9AFF7-6653-6A4D-A979-64D2F5BECA26}" type="slidenum">
              <a:rPr lang="en-US" smtClean="0"/>
              <a:t>12</a:t>
            </a:fld>
            <a:endParaRPr lang="en-US"/>
          </a:p>
        </p:txBody>
      </p:sp>
    </p:spTree>
    <p:extLst>
      <p:ext uri="{BB962C8B-B14F-4D97-AF65-F5344CB8AC3E}">
        <p14:creationId xmlns:p14="http://schemas.microsoft.com/office/powerpoint/2010/main" val="1173484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73F6F9E-24B8-B3AF-4398-08E7D7DBDD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7C9A0B-C6CC-F30A-2D15-AA81318D99D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4CAEB08-29BB-0C26-4948-8453379BA61A}"/>
              </a:ext>
            </a:extLst>
          </p:cNvPr>
          <p:cNvSpPr>
            <a:spLocks noGrp="1"/>
          </p:cNvSpPr>
          <p:nvPr>
            <p:ph idx="1"/>
          </p:nvPr>
        </p:nvSpPr>
        <p:spPr>
          <a:xfrm>
            <a:off x="930798" y="1432960"/>
            <a:ext cx="10515600" cy="3992079"/>
          </a:xfrm>
        </p:spPr>
        <p:txBody>
          <a:bodyPr>
            <a:noAutofit/>
          </a:bodyPr>
          <a:lstStyle/>
          <a:p>
            <a:r>
              <a:rPr lang="en-US" sz="1600" b="1" dirty="0">
                <a:solidFill>
                  <a:schemeClr val="tx2">
                    <a:lumMod val="75000"/>
                  </a:schemeClr>
                </a:solidFill>
              </a:rPr>
              <a:t>Background</a:t>
            </a:r>
          </a:p>
          <a:p>
            <a:r>
              <a:rPr lang="en-US" sz="1600" b="1" dirty="0">
                <a:solidFill>
                  <a:schemeClr val="tx2">
                    <a:lumMod val="50000"/>
                  </a:schemeClr>
                </a:solidFill>
              </a:rPr>
              <a:t>Motivation</a:t>
            </a:r>
          </a:p>
          <a:p>
            <a:r>
              <a:rPr lang="en-US" sz="1600" b="1" dirty="0">
                <a:solidFill>
                  <a:schemeClr val="tx2">
                    <a:lumMod val="50000"/>
                  </a:schemeClr>
                </a:solidFill>
              </a:rPr>
              <a:t>Problem Statement</a:t>
            </a:r>
          </a:p>
          <a:p>
            <a:r>
              <a:rPr lang="en-US" sz="1600" b="1" dirty="0">
                <a:solidFill>
                  <a:schemeClr val="tx2">
                    <a:lumMod val="50000"/>
                  </a:schemeClr>
                </a:solidFill>
              </a:rPr>
              <a:t>Mapping states to numbers</a:t>
            </a:r>
          </a:p>
          <a:p>
            <a:r>
              <a:rPr lang="en-US" sz="1600" b="1" dirty="0">
                <a:solidFill>
                  <a:srgbClr val="B90A08"/>
                </a:solidFill>
              </a:rPr>
              <a:t>Learning Logic Program Heuristics for Supervised Dataset</a:t>
            </a:r>
          </a:p>
          <a:p>
            <a:pPr lvl="1">
              <a:buFont typeface="Wingdings" pitchFamily="2" charset="2"/>
              <a:buChar char="§"/>
            </a:pPr>
            <a:r>
              <a:rPr lang="en-US" sz="1400" b="1" dirty="0">
                <a:solidFill>
                  <a:srgbClr val="B90A08"/>
                </a:solidFill>
              </a:rPr>
              <a:t>Generating Dataset</a:t>
            </a:r>
          </a:p>
          <a:p>
            <a:pPr lvl="1">
              <a:buFont typeface="Wingdings" pitchFamily="2" charset="2"/>
              <a:buChar char="§"/>
            </a:pPr>
            <a:r>
              <a:rPr lang="en-US" sz="1400" b="1" dirty="0">
                <a:solidFill>
                  <a:schemeClr val="tx2">
                    <a:lumMod val="50000"/>
                  </a:schemeClr>
                </a:solidFill>
              </a:rPr>
              <a:t>Learning Logic Program Heuristics for Supervised Datasets with Predicate Reuse</a:t>
            </a:r>
          </a:p>
          <a:p>
            <a:r>
              <a:rPr lang="en-US" sz="1600" b="1" dirty="0">
                <a:solidFill>
                  <a:schemeClr val="tx2">
                    <a:lumMod val="50000"/>
                  </a:schemeClr>
                </a:solidFill>
              </a:rPr>
              <a:t>Logic Program Heuristics With Dynamic Programming Search</a:t>
            </a:r>
          </a:p>
          <a:p>
            <a:pPr lvl="1">
              <a:buFont typeface="Wingdings" pitchFamily="2" charset="2"/>
              <a:buChar char="§"/>
            </a:pPr>
            <a:r>
              <a:rPr lang="en-US" sz="1400" b="1" dirty="0">
                <a:solidFill>
                  <a:schemeClr val="tx2">
                    <a:lumMod val="50000"/>
                  </a:schemeClr>
                </a:solidFill>
              </a:rPr>
              <a:t>Generating Dataset with A* Search</a:t>
            </a:r>
          </a:p>
          <a:p>
            <a:pPr lvl="1">
              <a:buFont typeface="Wingdings" pitchFamily="2" charset="2"/>
              <a:buChar char="§"/>
            </a:pPr>
            <a:r>
              <a:rPr lang="en-US" sz="1400" b="1" dirty="0">
                <a:solidFill>
                  <a:schemeClr val="tx2">
                    <a:lumMod val="50000"/>
                  </a:schemeClr>
                </a:solidFill>
              </a:rPr>
              <a:t>Learning Heuristics Without Predicate Reuse</a:t>
            </a:r>
          </a:p>
          <a:p>
            <a:pPr lvl="1">
              <a:buFont typeface="Wingdings" pitchFamily="2" charset="2"/>
              <a:buChar char="§"/>
            </a:pPr>
            <a:r>
              <a:rPr lang="en-US" sz="1400" b="1" dirty="0">
                <a:solidFill>
                  <a:schemeClr val="tx2">
                    <a:lumMod val="50000"/>
                  </a:schemeClr>
                </a:solidFill>
              </a:rPr>
              <a:t>Learning Heuristics With Predicate Reuse</a:t>
            </a:r>
          </a:p>
          <a:p>
            <a:r>
              <a:rPr lang="en-US" sz="1600" b="1" dirty="0">
                <a:solidFill>
                  <a:schemeClr val="tx2">
                    <a:lumMod val="50000"/>
                  </a:schemeClr>
                </a:solidFill>
              </a:rPr>
              <a:t>Performance Evaluation</a:t>
            </a:r>
          </a:p>
          <a:p>
            <a:r>
              <a:rPr lang="en-US" sz="1600" b="1" dirty="0">
                <a:solidFill>
                  <a:schemeClr val="tx2">
                    <a:lumMod val="50000"/>
                  </a:schemeClr>
                </a:solidFill>
              </a:rPr>
              <a:t>Explainability</a:t>
            </a:r>
          </a:p>
          <a:p>
            <a:r>
              <a:rPr lang="en-US" sz="1600" b="1" dirty="0" err="1">
                <a:solidFill>
                  <a:schemeClr val="tx2">
                    <a:lumMod val="50000"/>
                  </a:schemeClr>
                </a:solidFill>
              </a:rPr>
              <a:t>Takehome</a:t>
            </a:r>
            <a:endParaRPr lang="en-US" sz="1600" b="1" dirty="0">
              <a:solidFill>
                <a:schemeClr val="tx2">
                  <a:lumMod val="50000"/>
                </a:schemeClr>
              </a:solidFill>
            </a:endParaRPr>
          </a:p>
        </p:txBody>
      </p:sp>
    </p:spTree>
    <p:extLst>
      <p:ext uri="{BB962C8B-B14F-4D97-AF65-F5344CB8AC3E}">
        <p14:creationId xmlns:p14="http://schemas.microsoft.com/office/powerpoint/2010/main" val="3439301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6E17617-BE38-2632-2BF3-8550364E79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D715A5-5BB8-1730-75DA-1951F0C9E755}"/>
              </a:ext>
            </a:extLst>
          </p:cNvPr>
          <p:cNvSpPr>
            <a:spLocks noGrp="1"/>
          </p:cNvSpPr>
          <p:nvPr>
            <p:ph type="title"/>
          </p:nvPr>
        </p:nvSpPr>
        <p:spPr/>
        <p:txBody>
          <a:bodyPr/>
          <a:lstStyle/>
          <a:p>
            <a:r>
              <a:rPr lang="en-US" dirty="0"/>
              <a:t>APPROACH: LOGIC PROGRAM HEURISTICS FOR SUPERVISED DATASET</a:t>
            </a:r>
          </a:p>
        </p:txBody>
      </p:sp>
      <p:sp>
        <p:nvSpPr>
          <p:cNvPr id="3" name="Content Placeholder 2">
            <a:extLst>
              <a:ext uri="{FF2B5EF4-FFF2-40B4-BE49-F238E27FC236}">
                <a16:creationId xmlns:a16="http://schemas.microsoft.com/office/drawing/2014/main" id="{B698D8E9-40B5-0C4B-5A8C-60DE0F00ED0B}"/>
              </a:ext>
            </a:extLst>
          </p:cNvPr>
          <p:cNvSpPr>
            <a:spLocks noGrp="1"/>
          </p:cNvSpPr>
          <p:nvPr>
            <p:ph sz="half" idx="1"/>
          </p:nvPr>
        </p:nvSpPr>
        <p:spPr>
          <a:xfrm>
            <a:off x="838199" y="1825625"/>
            <a:ext cx="10663989" cy="4043761"/>
          </a:xfrm>
        </p:spPr>
        <p:txBody>
          <a:bodyPr>
            <a:normAutofit/>
          </a:bodyPr>
          <a:lstStyle/>
          <a:p>
            <a:r>
              <a:rPr lang="en-US" sz="1600" dirty="0"/>
              <a:t>Let us imagine we have a supervised dataset for the 8-puzzle domain where we already have a mapping of states to cost-to-go. </a:t>
            </a:r>
          </a:p>
          <a:p>
            <a:r>
              <a:rPr lang="en-US" sz="1600" dirty="0"/>
              <a:t>We need a method to train with this dataset to learn a heuristic function.</a:t>
            </a:r>
          </a:p>
          <a:p>
            <a:r>
              <a:rPr lang="en-US" sz="1600" dirty="0"/>
              <a:t>The numbers inside the boxes are true cost-to-go’s, so this is our labelled dataset.</a:t>
            </a:r>
          </a:p>
          <a:p>
            <a:r>
              <a:rPr lang="en-US" sz="1600" dirty="0"/>
              <a:t>Each box is a state.</a:t>
            </a:r>
          </a:p>
        </p:txBody>
      </p:sp>
      <p:pic>
        <p:nvPicPr>
          <p:cNvPr id="8" name="Picture 7">
            <a:extLst>
              <a:ext uri="{FF2B5EF4-FFF2-40B4-BE49-F238E27FC236}">
                <a16:creationId xmlns:a16="http://schemas.microsoft.com/office/drawing/2014/main" id="{46AE4F5F-2447-4B91-C35B-F006507C38BE}"/>
              </a:ext>
            </a:extLst>
          </p:cNvPr>
          <p:cNvPicPr>
            <a:picLocks noChangeAspect="1"/>
          </p:cNvPicPr>
          <p:nvPr/>
        </p:nvPicPr>
        <p:blipFill>
          <a:blip r:embed="rId3"/>
          <a:stretch>
            <a:fillRect/>
          </a:stretch>
        </p:blipFill>
        <p:spPr>
          <a:xfrm>
            <a:off x="1049245" y="3637577"/>
            <a:ext cx="10634775" cy="1455284"/>
          </a:xfrm>
          <a:prstGeom prst="rect">
            <a:avLst/>
          </a:prstGeom>
        </p:spPr>
      </p:pic>
      <p:sp>
        <p:nvSpPr>
          <p:cNvPr id="4" name="Slide Number Placeholder 3">
            <a:extLst>
              <a:ext uri="{FF2B5EF4-FFF2-40B4-BE49-F238E27FC236}">
                <a16:creationId xmlns:a16="http://schemas.microsoft.com/office/drawing/2014/main" id="{0BE224F2-30F4-CEA1-3916-81EAEE1446AB}"/>
              </a:ext>
            </a:extLst>
          </p:cNvPr>
          <p:cNvSpPr>
            <a:spLocks noGrp="1"/>
          </p:cNvSpPr>
          <p:nvPr>
            <p:ph type="sldNum" sz="quarter" idx="12"/>
          </p:nvPr>
        </p:nvSpPr>
        <p:spPr/>
        <p:txBody>
          <a:bodyPr/>
          <a:lstStyle/>
          <a:p>
            <a:fld id="{B4E9AFF7-6653-6A4D-A979-64D2F5BECA26}" type="slidenum">
              <a:rPr lang="en-US" smtClean="0"/>
              <a:t>14</a:t>
            </a:fld>
            <a:endParaRPr lang="en-US"/>
          </a:p>
        </p:txBody>
      </p:sp>
    </p:spTree>
    <p:extLst>
      <p:ext uri="{BB962C8B-B14F-4D97-AF65-F5344CB8AC3E}">
        <p14:creationId xmlns:p14="http://schemas.microsoft.com/office/powerpoint/2010/main" val="3916784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0D18614-7D39-E47E-2BAA-B5EFA5FE0E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54446D-513F-F9E2-BC5A-448E7AFB39B3}"/>
              </a:ext>
            </a:extLst>
          </p:cNvPr>
          <p:cNvSpPr>
            <a:spLocks noGrp="1"/>
          </p:cNvSpPr>
          <p:nvPr>
            <p:ph type="title"/>
          </p:nvPr>
        </p:nvSpPr>
        <p:spPr/>
        <p:txBody>
          <a:bodyPr/>
          <a:lstStyle/>
          <a:p>
            <a:r>
              <a:rPr lang="en-US" b="1" dirty="0"/>
              <a:t>Learning Logic Program Heuristics</a:t>
            </a:r>
            <a:endParaRPr lang="en-US" dirty="0"/>
          </a:p>
        </p:txBody>
      </p:sp>
      <p:sp>
        <p:nvSpPr>
          <p:cNvPr id="12" name="Rectangle 11">
            <a:extLst>
              <a:ext uri="{FF2B5EF4-FFF2-40B4-BE49-F238E27FC236}">
                <a16:creationId xmlns:a16="http://schemas.microsoft.com/office/drawing/2014/main" id="{27ECA1CA-C8E4-2D9D-AEF9-A89E79D869CB}"/>
              </a:ext>
            </a:extLst>
          </p:cNvPr>
          <p:cNvSpPr/>
          <p:nvPr/>
        </p:nvSpPr>
        <p:spPr>
          <a:xfrm>
            <a:off x="1231898" y="2997200"/>
            <a:ext cx="1052381" cy="1193800"/>
          </a:xfrm>
          <a:prstGeom prst="rect">
            <a:avLst/>
          </a:prstGeom>
          <a:noFill/>
          <a:ln w="254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64CCB91-F78D-840F-B040-A1A5C7F90E61}"/>
              </a:ext>
            </a:extLst>
          </p:cNvPr>
          <p:cNvSpPr txBox="1"/>
          <p:nvPr/>
        </p:nvSpPr>
        <p:spPr>
          <a:xfrm>
            <a:off x="1082244" y="5605681"/>
            <a:ext cx="6096000" cy="369332"/>
          </a:xfrm>
          <a:prstGeom prst="rect">
            <a:avLst/>
          </a:prstGeom>
          <a:noFill/>
        </p:spPr>
        <p:txBody>
          <a:bodyPr wrap="square">
            <a:spAutoFit/>
          </a:bodyPr>
          <a:lstStyle/>
          <a:p>
            <a:r>
              <a:rPr lang="en-US" dirty="0">
                <a:cs typeface="Calibri" panose="020F0502020204030204" pitchFamily="34" charset="0"/>
              </a:rPr>
              <a:t>Heuristics Dictionary: {}</a:t>
            </a:r>
          </a:p>
        </p:txBody>
      </p:sp>
      <p:sp>
        <p:nvSpPr>
          <p:cNvPr id="4" name="TextBox 3">
            <a:extLst>
              <a:ext uri="{FF2B5EF4-FFF2-40B4-BE49-F238E27FC236}">
                <a16:creationId xmlns:a16="http://schemas.microsoft.com/office/drawing/2014/main" id="{AB354A49-9DCE-A6DB-285C-5FFADFB29F77}"/>
              </a:ext>
            </a:extLst>
          </p:cNvPr>
          <p:cNvSpPr txBox="1"/>
          <p:nvPr/>
        </p:nvSpPr>
        <p:spPr>
          <a:xfrm>
            <a:off x="838200" y="1327369"/>
            <a:ext cx="10096500" cy="830997"/>
          </a:xfrm>
          <a:prstGeom prst="rect">
            <a:avLst/>
          </a:prstGeom>
          <a:noFill/>
        </p:spPr>
        <p:txBody>
          <a:bodyPr wrap="square">
            <a:spAutoFit/>
          </a:bodyPr>
          <a:lstStyle/>
          <a:p>
            <a:pPr marL="285750" indent="-285750">
              <a:buFont typeface="Arial" panose="020B0604020202020204" pitchFamily="34" charset="0"/>
              <a:buChar char="•"/>
            </a:pPr>
            <a:r>
              <a:rPr lang="en-US" sz="1600" dirty="0"/>
              <a:t>We first start with an empty heuristic dictionary.</a:t>
            </a:r>
          </a:p>
          <a:p>
            <a:pPr marL="285750" indent="-285750">
              <a:buFont typeface="Arial" panose="020B0604020202020204" pitchFamily="34" charset="0"/>
              <a:buChar char="•"/>
            </a:pPr>
            <a:r>
              <a:rPr lang="en-US" sz="1600" dirty="0"/>
              <a:t>We represent the state with cost-to-go 0 as a negative example and everything else as a positive example, and pass it to the ILP system Popper.</a:t>
            </a:r>
          </a:p>
        </p:txBody>
      </p:sp>
      <p:sp>
        <p:nvSpPr>
          <p:cNvPr id="5" name="TextBox 4">
            <a:extLst>
              <a:ext uri="{FF2B5EF4-FFF2-40B4-BE49-F238E27FC236}">
                <a16:creationId xmlns:a16="http://schemas.microsoft.com/office/drawing/2014/main" id="{5C6DE36B-B5A6-D488-6A1D-B77FFAEEC072}"/>
              </a:ext>
            </a:extLst>
          </p:cNvPr>
          <p:cNvSpPr txBox="1"/>
          <p:nvPr/>
        </p:nvSpPr>
        <p:spPr>
          <a:xfrm>
            <a:off x="6896100" y="2279869"/>
            <a:ext cx="1231900" cy="369332"/>
          </a:xfrm>
          <a:prstGeom prst="rect">
            <a:avLst/>
          </a:prstGeom>
          <a:noFill/>
        </p:spPr>
        <p:txBody>
          <a:bodyPr wrap="square" rtlCol="0">
            <a:spAutoFit/>
          </a:bodyPr>
          <a:lstStyle/>
          <a:p>
            <a:r>
              <a:rPr lang="en-US" b="1" dirty="0"/>
              <a:t>  </a:t>
            </a:r>
            <a:r>
              <a:rPr lang="en-US" b="1" dirty="0" err="1"/>
              <a:t>ctg</a:t>
            </a:r>
            <a:r>
              <a:rPr lang="en-US" b="1" dirty="0"/>
              <a:t>&gt;=1</a:t>
            </a:r>
          </a:p>
        </p:txBody>
      </p:sp>
      <p:sp>
        <p:nvSpPr>
          <p:cNvPr id="11" name="Rectangle 10">
            <a:extLst>
              <a:ext uri="{FF2B5EF4-FFF2-40B4-BE49-F238E27FC236}">
                <a16:creationId xmlns:a16="http://schemas.microsoft.com/office/drawing/2014/main" id="{FF70406A-0A85-9E24-545B-961C80476C89}"/>
              </a:ext>
            </a:extLst>
          </p:cNvPr>
          <p:cNvSpPr/>
          <p:nvPr/>
        </p:nvSpPr>
        <p:spPr>
          <a:xfrm>
            <a:off x="2400300" y="2255501"/>
            <a:ext cx="8661400" cy="3002299"/>
          </a:xfrm>
          <a:prstGeom prst="rect">
            <a:avLst/>
          </a:prstGeom>
          <a:noFill/>
          <a:ln w="254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569A024-51E9-FA69-9B13-EE02F152284B}"/>
              </a:ext>
            </a:extLst>
          </p:cNvPr>
          <p:cNvSpPr txBox="1"/>
          <p:nvPr/>
        </p:nvSpPr>
        <p:spPr>
          <a:xfrm>
            <a:off x="5070044" y="2301320"/>
            <a:ext cx="2737712" cy="338554"/>
          </a:xfrm>
          <a:prstGeom prst="rect">
            <a:avLst/>
          </a:prstGeom>
          <a:noFill/>
        </p:spPr>
        <p:txBody>
          <a:bodyPr wrap="square" rtlCol="0">
            <a:spAutoFit/>
          </a:bodyPr>
          <a:lstStyle/>
          <a:p>
            <a:r>
              <a:rPr lang="en-US" sz="1600" b="1" dirty="0"/>
              <a:t>Positive Examples</a:t>
            </a:r>
          </a:p>
        </p:txBody>
      </p:sp>
      <p:sp>
        <p:nvSpPr>
          <p:cNvPr id="20" name="TextBox 19">
            <a:extLst>
              <a:ext uri="{FF2B5EF4-FFF2-40B4-BE49-F238E27FC236}">
                <a16:creationId xmlns:a16="http://schemas.microsoft.com/office/drawing/2014/main" id="{3AAD1FE4-B0FF-053A-D76F-CDF765D93ABC}"/>
              </a:ext>
            </a:extLst>
          </p:cNvPr>
          <p:cNvSpPr txBox="1"/>
          <p:nvPr/>
        </p:nvSpPr>
        <p:spPr>
          <a:xfrm>
            <a:off x="520698" y="2562472"/>
            <a:ext cx="1992178" cy="338554"/>
          </a:xfrm>
          <a:prstGeom prst="rect">
            <a:avLst/>
          </a:prstGeom>
          <a:noFill/>
        </p:spPr>
        <p:txBody>
          <a:bodyPr wrap="square" rtlCol="0">
            <a:spAutoFit/>
          </a:bodyPr>
          <a:lstStyle/>
          <a:p>
            <a:r>
              <a:rPr lang="en-US" sz="1600" b="1" dirty="0"/>
              <a:t>Negative Example</a:t>
            </a:r>
          </a:p>
        </p:txBody>
      </p:sp>
      <p:pic>
        <p:nvPicPr>
          <p:cNvPr id="3" name="Picture 2">
            <a:extLst>
              <a:ext uri="{FF2B5EF4-FFF2-40B4-BE49-F238E27FC236}">
                <a16:creationId xmlns:a16="http://schemas.microsoft.com/office/drawing/2014/main" id="{CA34AF8C-BFCF-5567-7C40-FB77B37D1DCA}"/>
              </a:ext>
            </a:extLst>
          </p:cNvPr>
          <p:cNvPicPr>
            <a:picLocks noChangeAspect="1"/>
          </p:cNvPicPr>
          <p:nvPr/>
        </p:nvPicPr>
        <p:blipFill>
          <a:blip r:embed="rId3"/>
          <a:stretch>
            <a:fillRect/>
          </a:stretch>
        </p:blipFill>
        <p:spPr>
          <a:xfrm>
            <a:off x="1222866" y="3174586"/>
            <a:ext cx="9788931" cy="1339536"/>
          </a:xfrm>
          <a:prstGeom prst="rect">
            <a:avLst/>
          </a:prstGeom>
        </p:spPr>
      </p:pic>
      <p:sp>
        <p:nvSpPr>
          <p:cNvPr id="6" name="Slide Number Placeholder 5">
            <a:extLst>
              <a:ext uri="{FF2B5EF4-FFF2-40B4-BE49-F238E27FC236}">
                <a16:creationId xmlns:a16="http://schemas.microsoft.com/office/drawing/2014/main" id="{58F3AC41-777D-303F-F6F4-8CCDF306911F}"/>
              </a:ext>
            </a:extLst>
          </p:cNvPr>
          <p:cNvSpPr>
            <a:spLocks noGrp="1"/>
          </p:cNvSpPr>
          <p:nvPr>
            <p:ph type="sldNum" sz="quarter" idx="12"/>
          </p:nvPr>
        </p:nvSpPr>
        <p:spPr/>
        <p:txBody>
          <a:bodyPr/>
          <a:lstStyle/>
          <a:p>
            <a:fld id="{B4E9AFF7-6653-6A4D-A979-64D2F5BECA26}" type="slidenum">
              <a:rPr lang="en-US" smtClean="0"/>
              <a:t>15</a:t>
            </a:fld>
            <a:endParaRPr lang="en-US"/>
          </a:p>
        </p:txBody>
      </p:sp>
    </p:spTree>
    <p:extLst>
      <p:ext uri="{BB962C8B-B14F-4D97-AF65-F5344CB8AC3E}">
        <p14:creationId xmlns:p14="http://schemas.microsoft.com/office/powerpoint/2010/main" val="715789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E58B0F-372D-8298-9861-101C849CB7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507B8-B199-78BE-4FDF-7046D87A939E}"/>
              </a:ext>
            </a:extLst>
          </p:cNvPr>
          <p:cNvSpPr>
            <a:spLocks noGrp="1"/>
          </p:cNvSpPr>
          <p:nvPr>
            <p:ph type="title"/>
          </p:nvPr>
        </p:nvSpPr>
        <p:spPr/>
        <p:txBody>
          <a:bodyPr/>
          <a:lstStyle/>
          <a:p>
            <a:r>
              <a:rPr lang="en-US" b="1" dirty="0"/>
              <a:t>Learning Logic Program Heuristics</a:t>
            </a:r>
            <a:endParaRPr lang="en-US" dirty="0"/>
          </a:p>
        </p:txBody>
      </p:sp>
      <p:sp>
        <p:nvSpPr>
          <p:cNvPr id="6" name="TextBox 5">
            <a:extLst>
              <a:ext uri="{FF2B5EF4-FFF2-40B4-BE49-F238E27FC236}">
                <a16:creationId xmlns:a16="http://schemas.microsoft.com/office/drawing/2014/main" id="{451D772B-A055-6A4A-63F6-EEE02637A5AA}"/>
              </a:ext>
            </a:extLst>
          </p:cNvPr>
          <p:cNvSpPr txBox="1"/>
          <p:nvPr/>
        </p:nvSpPr>
        <p:spPr>
          <a:xfrm>
            <a:off x="7708039" y="2249488"/>
            <a:ext cx="1231900" cy="369332"/>
          </a:xfrm>
          <a:prstGeom prst="rect">
            <a:avLst/>
          </a:prstGeom>
          <a:noFill/>
        </p:spPr>
        <p:txBody>
          <a:bodyPr wrap="square" rtlCol="0">
            <a:spAutoFit/>
          </a:bodyPr>
          <a:lstStyle/>
          <a:p>
            <a:r>
              <a:rPr lang="en-US" b="1" dirty="0"/>
              <a:t>  </a:t>
            </a:r>
            <a:r>
              <a:rPr lang="en-US" b="1" dirty="0" err="1"/>
              <a:t>ctg</a:t>
            </a:r>
            <a:r>
              <a:rPr lang="en-US" b="1" dirty="0"/>
              <a:t>&gt;=2</a:t>
            </a:r>
          </a:p>
        </p:txBody>
      </p:sp>
      <p:sp>
        <p:nvSpPr>
          <p:cNvPr id="11" name="Rectangle 10">
            <a:extLst>
              <a:ext uri="{FF2B5EF4-FFF2-40B4-BE49-F238E27FC236}">
                <a16:creationId xmlns:a16="http://schemas.microsoft.com/office/drawing/2014/main" id="{AA651B87-0150-2748-290F-8C209197EC60}"/>
              </a:ext>
            </a:extLst>
          </p:cNvPr>
          <p:cNvSpPr/>
          <p:nvPr/>
        </p:nvSpPr>
        <p:spPr>
          <a:xfrm>
            <a:off x="4195630" y="2204701"/>
            <a:ext cx="6986722" cy="3002299"/>
          </a:xfrm>
          <a:prstGeom prst="rect">
            <a:avLst/>
          </a:prstGeom>
          <a:noFill/>
          <a:ln w="254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2750FF-1111-A23F-9361-F31A09EA758A}"/>
              </a:ext>
            </a:extLst>
          </p:cNvPr>
          <p:cNvSpPr/>
          <p:nvPr/>
        </p:nvSpPr>
        <p:spPr>
          <a:xfrm>
            <a:off x="1289050" y="3048803"/>
            <a:ext cx="2862072" cy="1193800"/>
          </a:xfrm>
          <a:prstGeom prst="rect">
            <a:avLst/>
          </a:prstGeom>
          <a:noFill/>
          <a:ln w="254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648949F-D611-77BA-FE5B-F8807E5F6BE6}"/>
              </a:ext>
            </a:extLst>
          </p:cNvPr>
          <p:cNvSpPr txBox="1"/>
          <p:nvPr/>
        </p:nvSpPr>
        <p:spPr>
          <a:xfrm>
            <a:off x="5936388" y="2279412"/>
            <a:ext cx="2737712" cy="338554"/>
          </a:xfrm>
          <a:prstGeom prst="rect">
            <a:avLst/>
          </a:prstGeom>
          <a:noFill/>
        </p:spPr>
        <p:txBody>
          <a:bodyPr wrap="square" rtlCol="0">
            <a:spAutoFit/>
          </a:bodyPr>
          <a:lstStyle/>
          <a:p>
            <a:r>
              <a:rPr lang="en-US" sz="1600" b="1" dirty="0"/>
              <a:t>Positive Examples</a:t>
            </a:r>
          </a:p>
        </p:txBody>
      </p:sp>
      <p:sp>
        <p:nvSpPr>
          <p:cNvPr id="20" name="TextBox 19">
            <a:extLst>
              <a:ext uri="{FF2B5EF4-FFF2-40B4-BE49-F238E27FC236}">
                <a16:creationId xmlns:a16="http://schemas.microsoft.com/office/drawing/2014/main" id="{1F8CD704-2159-D687-9A07-F29C652549CF}"/>
              </a:ext>
            </a:extLst>
          </p:cNvPr>
          <p:cNvSpPr txBox="1"/>
          <p:nvPr/>
        </p:nvSpPr>
        <p:spPr>
          <a:xfrm>
            <a:off x="1701798" y="2219574"/>
            <a:ext cx="2155560" cy="338554"/>
          </a:xfrm>
          <a:prstGeom prst="rect">
            <a:avLst/>
          </a:prstGeom>
          <a:noFill/>
        </p:spPr>
        <p:txBody>
          <a:bodyPr wrap="square" rtlCol="0">
            <a:spAutoFit/>
          </a:bodyPr>
          <a:lstStyle/>
          <a:p>
            <a:r>
              <a:rPr lang="en-US" sz="1600" b="1" dirty="0"/>
              <a:t>Negative Examples</a:t>
            </a:r>
          </a:p>
        </p:txBody>
      </p:sp>
      <p:sp>
        <p:nvSpPr>
          <p:cNvPr id="25" name="TextBox 24">
            <a:extLst>
              <a:ext uri="{FF2B5EF4-FFF2-40B4-BE49-F238E27FC236}">
                <a16:creationId xmlns:a16="http://schemas.microsoft.com/office/drawing/2014/main" id="{104B9B98-1BF0-7929-0D7A-A8D18DBB85CE}"/>
              </a:ext>
            </a:extLst>
          </p:cNvPr>
          <p:cNvSpPr txBox="1"/>
          <p:nvPr/>
        </p:nvSpPr>
        <p:spPr>
          <a:xfrm>
            <a:off x="1539444" y="5554881"/>
            <a:ext cx="10042956" cy="307777"/>
          </a:xfrm>
          <a:prstGeom prst="rect">
            <a:avLst/>
          </a:prstGeom>
          <a:noFill/>
        </p:spPr>
        <p:txBody>
          <a:bodyPr wrap="square">
            <a:spAutoFit/>
          </a:bodyPr>
          <a:lstStyle/>
          <a:p>
            <a:r>
              <a:rPr lang="en-US" sz="1400" b="1" dirty="0">
                <a:cs typeface="Calibri" panose="020F0502020204030204" pitchFamily="34" charset="0"/>
              </a:rPr>
              <a:t>Heuristics Dictionary: {1: [‘f(V0):- Pred1(V1), Pred2(V0,V1)’]}</a:t>
            </a:r>
          </a:p>
        </p:txBody>
      </p:sp>
      <p:sp>
        <p:nvSpPr>
          <p:cNvPr id="4" name="TextBox 3">
            <a:extLst>
              <a:ext uri="{FF2B5EF4-FFF2-40B4-BE49-F238E27FC236}">
                <a16:creationId xmlns:a16="http://schemas.microsoft.com/office/drawing/2014/main" id="{ED2E9ED7-6C4B-91C3-764A-B8DDD17E2938}"/>
              </a:ext>
            </a:extLst>
          </p:cNvPr>
          <p:cNvSpPr txBox="1"/>
          <p:nvPr/>
        </p:nvSpPr>
        <p:spPr>
          <a:xfrm>
            <a:off x="898258" y="1367354"/>
            <a:ext cx="9907722" cy="830997"/>
          </a:xfrm>
          <a:prstGeom prst="rect">
            <a:avLst/>
          </a:prstGeom>
          <a:noFill/>
        </p:spPr>
        <p:txBody>
          <a:bodyPr wrap="square">
            <a:spAutoFit/>
          </a:bodyPr>
          <a:lstStyle/>
          <a:p>
            <a:pPr marL="285750" indent="-285750">
              <a:buFont typeface="Arial" panose="020B0604020202020204" pitchFamily="34" charset="0"/>
              <a:buChar char="•"/>
            </a:pPr>
            <a:r>
              <a:rPr lang="en-US" sz="1600" dirty="0"/>
              <a:t>Then we update our heuristic function with the rule learned for cost-to-go&gt;=1.</a:t>
            </a:r>
          </a:p>
          <a:p>
            <a:pPr marL="285750" indent="-285750">
              <a:buFont typeface="Arial" panose="020B0604020202020204" pitchFamily="34" charset="0"/>
              <a:buChar char="•"/>
            </a:pPr>
            <a:r>
              <a:rPr lang="en-US" sz="1600" dirty="0"/>
              <a:t>We then represent state with cost-to-go 0 and 1 as negative example and everything else as positive.</a:t>
            </a:r>
          </a:p>
          <a:p>
            <a:pPr marL="285750" indent="-285750">
              <a:buFont typeface="Arial" panose="020B0604020202020204" pitchFamily="34" charset="0"/>
              <a:buChar char="•"/>
            </a:pPr>
            <a:r>
              <a:rPr lang="en-US" sz="1600" dirty="0"/>
              <a:t>We use updated states to learn the rules for cost-to-go&gt;=2.</a:t>
            </a:r>
          </a:p>
        </p:txBody>
      </p:sp>
      <p:pic>
        <p:nvPicPr>
          <p:cNvPr id="5" name="Picture 4">
            <a:extLst>
              <a:ext uri="{FF2B5EF4-FFF2-40B4-BE49-F238E27FC236}">
                <a16:creationId xmlns:a16="http://schemas.microsoft.com/office/drawing/2014/main" id="{0170248A-90DC-2C3D-C23E-D4B8741C7050}"/>
              </a:ext>
            </a:extLst>
          </p:cNvPr>
          <p:cNvPicPr>
            <a:picLocks noChangeAspect="1"/>
          </p:cNvPicPr>
          <p:nvPr/>
        </p:nvPicPr>
        <p:blipFill>
          <a:blip r:embed="rId3"/>
          <a:stretch>
            <a:fillRect/>
          </a:stretch>
        </p:blipFill>
        <p:spPr>
          <a:xfrm>
            <a:off x="1222866" y="3174586"/>
            <a:ext cx="9788931" cy="1339537"/>
          </a:xfrm>
          <a:prstGeom prst="rect">
            <a:avLst/>
          </a:prstGeom>
        </p:spPr>
      </p:pic>
      <p:sp>
        <p:nvSpPr>
          <p:cNvPr id="3" name="Slide Number Placeholder 2">
            <a:extLst>
              <a:ext uri="{FF2B5EF4-FFF2-40B4-BE49-F238E27FC236}">
                <a16:creationId xmlns:a16="http://schemas.microsoft.com/office/drawing/2014/main" id="{1F57E673-30A9-7DA6-BBDD-2962124B8049}"/>
              </a:ext>
            </a:extLst>
          </p:cNvPr>
          <p:cNvSpPr>
            <a:spLocks noGrp="1"/>
          </p:cNvSpPr>
          <p:nvPr>
            <p:ph type="sldNum" sz="quarter" idx="12"/>
          </p:nvPr>
        </p:nvSpPr>
        <p:spPr/>
        <p:txBody>
          <a:bodyPr/>
          <a:lstStyle/>
          <a:p>
            <a:fld id="{B4E9AFF7-6653-6A4D-A979-64D2F5BECA26}" type="slidenum">
              <a:rPr lang="en-US" smtClean="0"/>
              <a:t>16</a:t>
            </a:fld>
            <a:endParaRPr lang="en-US"/>
          </a:p>
        </p:txBody>
      </p:sp>
    </p:spTree>
    <p:extLst>
      <p:ext uri="{BB962C8B-B14F-4D97-AF65-F5344CB8AC3E}">
        <p14:creationId xmlns:p14="http://schemas.microsoft.com/office/powerpoint/2010/main" val="253748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79A02E1-3AA1-FAA2-4563-0D483441EF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07AE60-F6C3-0A05-C706-E9578DC8839F}"/>
              </a:ext>
            </a:extLst>
          </p:cNvPr>
          <p:cNvSpPr>
            <a:spLocks noGrp="1"/>
          </p:cNvSpPr>
          <p:nvPr>
            <p:ph type="title"/>
          </p:nvPr>
        </p:nvSpPr>
        <p:spPr/>
        <p:txBody>
          <a:bodyPr/>
          <a:lstStyle/>
          <a:p>
            <a:r>
              <a:rPr lang="en-US" b="1" dirty="0"/>
              <a:t>Learning Logic Program Heuristics</a:t>
            </a:r>
            <a:endParaRPr lang="en-US" dirty="0"/>
          </a:p>
        </p:txBody>
      </p:sp>
      <p:sp>
        <p:nvSpPr>
          <p:cNvPr id="7" name="TextBox 6">
            <a:extLst>
              <a:ext uri="{FF2B5EF4-FFF2-40B4-BE49-F238E27FC236}">
                <a16:creationId xmlns:a16="http://schemas.microsoft.com/office/drawing/2014/main" id="{07AC4F53-4143-4D64-D2B6-989C2BC86412}"/>
              </a:ext>
            </a:extLst>
          </p:cNvPr>
          <p:cNvSpPr txBox="1"/>
          <p:nvPr/>
        </p:nvSpPr>
        <p:spPr>
          <a:xfrm>
            <a:off x="8888280" y="1590672"/>
            <a:ext cx="1231900" cy="369332"/>
          </a:xfrm>
          <a:prstGeom prst="rect">
            <a:avLst/>
          </a:prstGeom>
          <a:noFill/>
        </p:spPr>
        <p:txBody>
          <a:bodyPr wrap="square" rtlCol="0">
            <a:spAutoFit/>
          </a:bodyPr>
          <a:lstStyle/>
          <a:p>
            <a:r>
              <a:rPr lang="en-US" b="1" dirty="0"/>
              <a:t>  </a:t>
            </a:r>
            <a:r>
              <a:rPr lang="en-US" b="1" dirty="0" err="1"/>
              <a:t>ctg</a:t>
            </a:r>
            <a:r>
              <a:rPr lang="en-US" b="1" dirty="0"/>
              <a:t>&gt;=3</a:t>
            </a:r>
          </a:p>
        </p:txBody>
      </p:sp>
      <p:sp>
        <p:nvSpPr>
          <p:cNvPr id="11" name="Rectangle 10">
            <a:extLst>
              <a:ext uri="{FF2B5EF4-FFF2-40B4-BE49-F238E27FC236}">
                <a16:creationId xmlns:a16="http://schemas.microsoft.com/office/drawing/2014/main" id="{DF36FB90-A486-75B2-525C-F389E50D9DBB}"/>
              </a:ext>
            </a:extLst>
          </p:cNvPr>
          <p:cNvSpPr/>
          <p:nvPr/>
        </p:nvSpPr>
        <p:spPr>
          <a:xfrm>
            <a:off x="5987513" y="1590672"/>
            <a:ext cx="5315812" cy="1635114"/>
          </a:xfrm>
          <a:prstGeom prst="rect">
            <a:avLst/>
          </a:prstGeom>
          <a:noFill/>
          <a:ln w="254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C4D1792-BB20-E585-B71D-C386A4F3408E}"/>
              </a:ext>
            </a:extLst>
          </p:cNvPr>
          <p:cNvSpPr/>
          <p:nvPr/>
        </p:nvSpPr>
        <p:spPr>
          <a:xfrm>
            <a:off x="1423847" y="2033762"/>
            <a:ext cx="4508503" cy="1042797"/>
          </a:xfrm>
          <a:prstGeom prst="rect">
            <a:avLst/>
          </a:prstGeom>
          <a:noFill/>
          <a:ln w="254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B85390F5-E050-3CD6-414C-7C88BF6B7940}"/>
              </a:ext>
            </a:extLst>
          </p:cNvPr>
          <p:cNvSpPr txBox="1"/>
          <p:nvPr/>
        </p:nvSpPr>
        <p:spPr>
          <a:xfrm>
            <a:off x="7079388" y="1607896"/>
            <a:ext cx="2737712" cy="338554"/>
          </a:xfrm>
          <a:prstGeom prst="rect">
            <a:avLst/>
          </a:prstGeom>
          <a:noFill/>
        </p:spPr>
        <p:txBody>
          <a:bodyPr wrap="square" rtlCol="0">
            <a:spAutoFit/>
          </a:bodyPr>
          <a:lstStyle/>
          <a:p>
            <a:r>
              <a:rPr lang="en-US" sz="1600" b="1" dirty="0"/>
              <a:t>Positive Examples</a:t>
            </a:r>
          </a:p>
        </p:txBody>
      </p:sp>
      <p:sp>
        <p:nvSpPr>
          <p:cNvPr id="20" name="TextBox 19">
            <a:extLst>
              <a:ext uri="{FF2B5EF4-FFF2-40B4-BE49-F238E27FC236}">
                <a16:creationId xmlns:a16="http://schemas.microsoft.com/office/drawing/2014/main" id="{6A64F4AC-464B-C880-EEE3-19F30E97C409}"/>
              </a:ext>
            </a:extLst>
          </p:cNvPr>
          <p:cNvSpPr txBox="1"/>
          <p:nvPr/>
        </p:nvSpPr>
        <p:spPr>
          <a:xfrm>
            <a:off x="2886073" y="1595067"/>
            <a:ext cx="2155560" cy="338554"/>
          </a:xfrm>
          <a:prstGeom prst="rect">
            <a:avLst/>
          </a:prstGeom>
          <a:noFill/>
        </p:spPr>
        <p:txBody>
          <a:bodyPr wrap="square" rtlCol="0">
            <a:spAutoFit/>
          </a:bodyPr>
          <a:lstStyle/>
          <a:p>
            <a:r>
              <a:rPr lang="en-US" sz="1600" b="1" dirty="0"/>
              <a:t>Negative Examples</a:t>
            </a:r>
          </a:p>
        </p:txBody>
      </p:sp>
      <p:sp useBgFill="1">
        <p:nvSpPr>
          <p:cNvPr id="4" name="TextBox 3">
            <a:extLst>
              <a:ext uri="{FF2B5EF4-FFF2-40B4-BE49-F238E27FC236}">
                <a16:creationId xmlns:a16="http://schemas.microsoft.com/office/drawing/2014/main" id="{608D5F69-C758-7247-82A2-4ECC857FF059}"/>
              </a:ext>
            </a:extLst>
          </p:cNvPr>
          <p:cNvSpPr txBox="1"/>
          <p:nvPr/>
        </p:nvSpPr>
        <p:spPr>
          <a:xfrm>
            <a:off x="2539998" y="3283920"/>
            <a:ext cx="10960102" cy="523220"/>
          </a:xfrm>
          <a:prstGeom prst="rect">
            <a:avLst/>
          </a:prstGeom>
        </p:spPr>
        <p:txBody>
          <a:bodyPr wrap="square">
            <a:spAutoFit/>
          </a:bodyPr>
          <a:lstStyle/>
          <a:p>
            <a:r>
              <a:rPr lang="en-US" sz="1400" b="1" dirty="0">
                <a:cs typeface="Calibri" panose="020F0502020204030204" pitchFamily="34" charset="0"/>
              </a:rPr>
              <a:t>Heuristics Dictionary: {1: [‘f(V0):- Pred1(V1), Pred2(V0,V1)’]</a:t>
            </a:r>
          </a:p>
          <a:p>
            <a:r>
              <a:rPr lang="en-US" sz="1400" b="1" dirty="0">
                <a:cs typeface="Calibri" panose="020F0502020204030204" pitchFamily="34" charset="0"/>
              </a:rPr>
              <a:t>2: [‘f(V0):- Pred1(V2),Pred3(V2,V3),Pred4(V0,V3), Pred6(V3,V4),Pred2(V1), Pred9(V4,V1)’]}</a:t>
            </a:r>
          </a:p>
        </p:txBody>
      </p:sp>
      <p:pic>
        <p:nvPicPr>
          <p:cNvPr id="3" name="Picture 2">
            <a:extLst>
              <a:ext uri="{FF2B5EF4-FFF2-40B4-BE49-F238E27FC236}">
                <a16:creationId xmlns:a16="http://schemas.microsoft.com/office/drawing/2014/main" id="{AF2AE363-A38C-7C09-74F6-8A0AF16D54AD}"/>
              </a:ext>
            </a:extLst>
          </p:cNvPr>
          <p:cNvPicPr>
            <a:picLocks noChangeAspect="1"/>
          </p:cNvPicPr>
          <p:nvPr/>
        </p:nvPicPr>
        <p:blipFill>
          <a:blip r:embed="rId3"/>
          <a:stretch>
            <a:fillRect/>
          </a:stretch>
        </p:blipFill>
        <p:spPr>
          <a:xfrm>
            <a:off x="1222866" y="2103010"/>
            <a:ext cx="9788931" cy="1339537"/>
          </a:xfrm>
          <a:prstGeom prst="rect">
            <a:avLst/>
          </a:prstGeom>
        </p:spPr>
      </p:pic>
      <p:sp>
        <p:nvSpPr>
          <p:cNvPr id="5" name="TextBox 4">
            <a:extLst>
              <a:ext uri="{FF2B5EF4-FFF2-40B4-BE49-F238E27FC236}">
                <a16:creationId xmlns:a16="http://schemas.microsoft.com/office/drawing/2014/main" id="{5B926447-1C87-72A7-5457-D85F52CBA59F}"/>
              </a:ext>
            </a:extLst>
          </p:cNvPr>
          <p:cNvSpPr txBox="1"/>
          <p:nvPr/>
        </p:nvSpPr>
        <p:spPr>
          <a:xfrm>
            <a:off x="9635331" y="4108132"/>
            <a:ext cx="1231900" cy="369332"/>
          </a:xfrm>
          <a:prstGeom prst="rect">
            <a:avLst/>
          </a:prstGeom>
          <a:noFill/>
        </p:spPr>
        <p:txBody>
          <a:bodyPr wrap="square" rtlCol="0">
            <a:spAutoFit/>
          </a:bodyPr>
          <a:lstStyle/>
          <a:p>
            <a:r>
              <a:rPr lang="en-US" b="1" dirty="0"/>
              <a:t>  </a:t>
            </a:r>
            <a:r>
              <a:rPr lang="en-US" b="1" dirty="0" err="1"/>
              <a:t>ctg</a:t>
            </a:r>
            <a:r>
              <a:rPr lang="en-US" b="1" dirty="0"/>
              <a:t>&gt;=4</a:t>
            </a:r>
          </a:p>
        </p:txBody>
      </p:sp>
      <p:sp>
        <p:nvSpPr>
          <p:cNvPr id="6" name="Rectangle 5">
            <a:extLst>
              <a:ext uri="{FF2B5EF4-FFF2-40B4-BE49-F238E27FC236}">
                <a16:creationId xmlns:a16="http://schemas.microsoft.com/office/drawing/2014/main" id="{3179C935-25F4-F468-84E0-656CFFEC4B9C}"/>
              </a:ext>
            </a:extLst>
          </p:cNvPr>
          <p:cNvSpPr/>
          <p:nvPr/>
        </p:nvSpPr>
        <p:spPr>
          <a:xfrm>
            <a:off x="7651213" y="4087376"/>
            <a:ext cx="3652112" cy="1620347"/>
          </a:xfrm>
          <a:prstGeom prst="rect">
            <a:avLst/>
          </a:prstGeom>
          <a:noFill/>
          <a:ln w="254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B68B57-4DF0-92CF-4256-8344D78E20C3}"/>
              </a:ext>
            </a:extLst>
          </p:cNvPr>
          <p:cNvSpPr/>
          <p:nvPr/>
        </p:nvSpPr>
        <p:spPr>
          <a:xfrm>
            <a:off x="1284148" y="4552695"/>
            <a:ext cx="6319110" cy="1083587"/>
          </a:xfrm>
          <a:prstGeom prst="rect">
            <a:avLst/>
          </a:prstGeom>
          <a:noFill/>
          <a:ln w="254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1B19051-2A5C-0B98-3297-092F67BCEDFC}"/>
              </a:ext>
            </a:extLst>
          </p:cNvPr>
          <p:cNvSpPr txBox="1"/>
          <p:nvPr/>
        </p:nvSpPr>
        <p:spPr>
          <a:xfrm>
            <a:off x="7813738" y="4121814"/>
            <a:ext cx="2737712" cy="338554"/>
          </a:xfrm>
          <a:prstGeom prst="rect">
            <a:avLst/>
          </a:prstGeom>
          <a:noFill/>
        </p:spPr>
        <p:txBody>
          <a:bodyPr wrap="square" rtlCol="0">
            <a:spAutoFit/>
          </a:bodyPr>
          <a:lstStyle/>
          <a:p>
            <a:r>
              <a:rPr lang="en-US" sz="1600" b="1" dirty="0"/>
              <a:t>Positive Examples</a:t>
            </a:r>
          </a:p>
        </p:txBody>
      </p:sp>
      <p:sp>
        <p:nvSpPr>
          <p:cNvPr id="10" name="TextBox 9">
            <a:extLst>
              <a:ext uri="{FF2B5EF4-FFF2-40B4-BE49-F238E27FC236}">
                <a16:creationId xmlns:a16="http://schemas.microsoft.com/office/drawing/2014/main" id="{5BFD4045-A542-8222-2904-9014BAB4FB56}"/>
              </a:ext>
            </a:extLst>
          </p:cNvPr>
          <p:cNvSpPr txBox="1"/>
          <p:nvPr/>
        </p:nvSpPr>
        <p:spPr>
          <a:xfrm>
            <a:off x="3350548" y="4087376"/>
            <a:ext cx="2155560" cy="338554"/>
          </a:xfrm>
          <a:prstGeom prst="rect">
            <a:avLst/>
          </a:prstGeom>
          <a:noFill/>
        </p:spPr>
        <p:txBody>
          <a:bodyPr wrap="square" rtlCol="0">
            <a:spAutoFit/>
          </a:bodyPr>
          <a:lstStyle/>
          <a:p>
            <a:r>
              <a:rPr lang="en-US" sz="1600" b="1" dirty="0"/>
              <a:t>Negative Examples</a:t>
            </a:r>
          </a:p>
        </p:txBody>
      </p:sp>
      <p:sp useBgFill="1">
        <p:nvSpPr>
          <p:cNvPr id="13" name="TextBox 12">
            <a:extLst>
              <a:ext uri="{FF2B5EF4-FFF2-40B4-BE49-F238E27FC236}">
                <a16:creationId xmlns:a16="http://schemas.microsoft.com/office/drawing/2014/main" id="{BEF5C612-BB6F-3BCB-0928-F17EB712E8FD}"/>
              </a:ext>
            </a:extLst>
          </p:cNvPr>
          <p:cNvSpPr txBox="1"/>
          <p:nvPr/>
        </p:nvSpPr>
        <p:spPr>
          <a:xfrm>
            <a:off x="2333687" y="5851584"/>
            <a:ext cx="8229600" cy="738664"/>
          </a:xfrm>
          <a:prstGeom prst="rect">
            <a:avLst/>
          </a:prstGeom>
        </p:spPr>
        <p:txBody>
          <a:bodyPr wrap="square">
            <a:spAutoFit/>
          </a:bodyPr>
          <a:lstStyle/>
          <a:p>
            <a:r>
              <a:rPr lang="en-US" sz="1400" b="1" dirty="0">
                <a:cs typeface="Calibri" panose="020F0502020204030204" pitchFamily="34" charset="0"/>
              </a:rPr>
              <a:t>Heuristics Dictionary: {1: [‘f(V0):- Pred1(V1), Pred2(V0,V1)’],</a:t>
            </a:r>
          </a:p>
          <a:p>
            <a:r>
              <a:rPr lang="en-US" sz="1400" b="1" dirty="0">
                <a:cs typeface="Calibri" panose="020F0502020204030204" pitchFamily="34" charset="0"/>
              </a:rPr>
              <a:t>2: [‘f(V0):- Pred1(V2),Pred3(V2,V3),Pred4(V0,V3), Pred6(V3,V4),Pred2(V1), Pred9(V4,V1)’],</a:t>
            </a:r>
          </a:p>
          <a:p>
            <a:r>
              <a:rPr lang="en-US" sz="1400" b="1" dirty="0">
                <a:cs typeface="Calibri" panose="020F0502020204030204" pitchFamily="34" charset="0"/>
              </a:rPr>
              <a:t>3: [‘f(V0):- Pred8(V1),Pred3(V0,V1)’, ‘f(V0):- Pred8(V1), Pred4(V0),Pred3(V0,V1)’]}</a:t>
            </a:r>
          </a:p>
        </p:txBody>
      </p:sp>
      <p:pic>
        <p:nvPicPr>
          <p:cNvPr id="14" name="Picture 13">
            <a:extLst>
              <a:ext uri="{FF2B5EF4-FFF2-40B4-BE49-F238E27FC236}">
                <a16:creationId xmlns:a16="http://schemas.microsoft.com/office/drawing/2014/main" id="{0DF288D9-F7D3-B992-D615-7E8F5849638E}"/>
              </a:ext>
            </a:extLst>
          </p:cNvPr>
          <p:cNvPicPr>
            <a:picLocks noChangeAspect="1"/>
          </p:cNvPicPr>
          <p:nvPr/>
        </p:nvPicPr>
        <p:blipFill>
          <a:blip r:embed="rId3"/>
          <a:stretch>
            <a:fillRect/>
          </a:stretch>
        </p:blipFill>
        <p:spPr>
          <a:xfrm>
            <a:off x="1144416" y="4675670"/>
            <a:ext cx="9788931" cy="1339537"/>
          </a:xfrm>
          <a:prstGeom prst="rect">
            <a:avLst/>
          </a:prstGeom>
        </p:spPr>
      </p:pic>
      <p:sp>
        <p:nvSpPr>
          <p:cNvPr id="15" name="Slide Number Placeholder 14">
            <a:extLst>
              <a:ext uri="{FF2B5EF4-FFF2-40B4-BE49-F238E27FC236}">
                <a16:creationId xmlns:a16="http://schemas.microsoft.com/office/drawing/2014/main" id="{138D1F44-5CA8-70C8-CDAA-4BFD1B56B1B3}"/>
              </a:ext>
            </a:extLst>
          </p:cNvPr>
          <p:cNvSpPr>
            <a:spLocks noGrp="1"/>
          </p:cNvSpPr>
          <p:nvPr>
            <p:ph type="sldNum" sz="quarter" idx="12"/>
          </p:nvPr>
        </p:nvSpPr>
        <p:spPr/>
        <p:txBody>
          <a:bodyPr/>
          <a:lstStyle/>
          <a:p>
            <a:fld id="{B4E9AFF7-6653-6A4D-A979-64D2F5BECA26}" type="slidenum">
              <a:rPr lang="en-US" smtClean="0"/>
              <a:t>17</a:t>
            </a:fld>
            <a:endParaRPr lang="en-US"/>
          </a:p>
        </p:txBody>
      </p:sp>
    </p:spTree>
    <p:extLst>
      <p:ext uri="{BB962C8B-B14F-4D97-AF65-F5344CB8AC3E}">
        <p14:creationId xmlns:p14="http://schemas.microsoft.com/office/powerpoint/2010/main" val="2708373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2F29934-9167-36AF-A003-AC837389CB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22E72D-614B-4181-CCCF-F77B6004CC4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EB3BEB0-93F9-7C70-0BA6-7D706DC9CD95}"/>
              </a:ext>
            </a:extLst>
          </p:cNvPr>
          <p:cNvSpPr>
            <a:spLocks noGrp="1"/>
          </p:cNvSpPr>
          <p:nvPr>
            <p:ph idx="1"/>
          </p:nvPr>
        </p:nvSpPr>
        <p:spPr>
          <a:xfrm>
            <a:off x="930798" y="1432960"/>
            <a:ext cx="10515600" cy="3992079"/>
          </a:xfrm>
        </p:spPr>
        <p:txBody>
          <a:bodyPr>
            <a:noAutofit/>
          </a:bodyPr>
          <a:lstStyle/>
          <a:p>
            <a:r>
              <a:rPr lang="en-US" sz="1600" b="1" dirty="0">
                <a:solidFill>
                  <a:schemeClr val="tx2">
                    <a:lumMod val="75000"/>
                  </a:schemeClr>
                </a:solidFill>
              </a:rPr>
              <a:t>Background</a:t>
            </a:r>
          </a:p>
          <a:p>
            <a:r>
              <a:rPr lang="en-US" sz="1600" b="1" dirty="0">
                <a:solidFill>
                  <a:schemeClr val="tx2">
                    <a:lumMod val="50000"/>
                  </a:schemeClr>
                </a:solidFill>
              </a:rPr>
              <a:t>Motivation</a:t>
            </a:r>
          </a:p>
          <a:p>
            <a:r>
              <a:rPr lang="en-US" sz="1600" b="1" dirty="0">
                <a:solidFill>
                  <a:schemeClr val="tx2">
                    <a:lumMod val="50000"/>
                  </a:schemeClr>
                </a:solidFill>
              </a:rPr>
              <a:t>Problem Statement</a:t>
            </a:r>
          </a:p>
          <a:p>
            <a:r>
              <a:rPr lang="en-US" sz="1600" b="1" dirty="0">
                <a:solidFill>
                  <a:schemeClr val="tx2">
                    <a:lumMod val="50000"/>
                  </a:schemeClr>
                </a:solidFill>
              </a:rPr>
              <a:t>Mapping states to numbers</a:t>
            </a:r>
          </a:p>
          <a:p>
            <a:r>
              <a:rPr lang="en-US" sz="1600" b="1" dirty="0">
                <a:solidFill>
                  <a:schemeClr val="tx2">
                    <a:lumMod val="50000"/>
                  </a:schemeClr>
                </a:solidFill>
              </a:rPr>
              <a:t>Learning Logic Program Heuristics for Supervised Dataset</a:t>
            </a:r>
          </a:p>
          <a:p>
            <a:pPr lvl="1">
              <a:buFont typeface="Wingdings" pitchFamily="2" charset="2"/>
              <a:buChar char="§"/>
            </a:pPr>
            <a:r>
              <a:rPr lang="en-US" sz="1400" b="1" dirty="0">
                <a:solidFill>
                  <a:schemeClr val="tx2">
                    <a:lumMod val="50000"/>
                  </a:schemeClr>
                </a:solidFill>
              </a:rPr>
              <a:t>Generating Dataset</a:t>
            </a:r>
          </a:p>
          <a:p>
            <a:pPr lvl="1">
              <a:buFont typeface="Wingdings" pitchFamily="2" charset="2"/>
              <a:buChar char="§"/>
            </a:pPr>
            <a:r>
              <a:rPr lang="en-US" sz="1400" b="1" dirty="0">
                <a:solidFill>
                  <a:srgbClr val="B90A08"/>
                </a:solidFill>
              </a:rPr>
              <a:t>Learning Logic Program Heuristics for Supervised Datasets with Predicate Reuse</a:t>
            </a:r>
          </a:p>
          <a:p>
            <a:r>
              <a:rPr lang="en-US" sz="1600" b="1" dirty="0">
                <a:solidFill>
                  <a:schemeClr val="tx2">
                    <a:lumMod val="50000"/>
                  </a:schemeClr>
                </a:solidFill>
              </a:rPr>
              <a:t>Logic Program Heuristics With Dynamic Programming Search</a:t>
            </a:r>
          </a:p>
          <a:p>
            <a:pPr lvl="1">
              <a:buFont typeface="Wingdings" pitchFamily="2" charset="2"/>
              <a:buChar char="§"/>
            </a:pPr>
            <a:r>
              <a:rPr lang="en-US" sz="1400" b="1" dirty="0">
                <a:solidFill>
                  <a:schemeClr val="tx2">
                    <a:lumMod val="50000"/>
                  </a:schemeClr>
                </a:solidFill>
              </a:rPr>
              <a:t>Generating Dataset with A* Search</a:t>
            </a:r>
          </a:p>
          <a:p>
            <a:pPr lvl="1">
              <a:buFont typeface="Wingdings" pitchFamily="2" charset="2"/>
              <a:buChar char="§"/>
            </a:pPr>
            <a:r>
              <a:rPr lang="en-US" sz="1400" b="1" dirty="0">
                <a:solidFill>
                  <a:schemeClr val="tx2">
                    <a:lumMod val="50000"/>
                  </a:schemeClr>
                </a:solidFill>
              </a:rPr>
              <a:t>Learning Heuristics Without Predicate Reuse</a:t>
            </a:r>
          </a:p>
          <a:p>
            <a:pPr lvl="1">
              <a:buFont typeface="Wingdings" pitchFamily="2" charset="2"/>
              <a:buChar char="§"/>
            </a:pPr>
            <a:r>
              <a:rPr lang="en-US" sz="1400" b="1" dirty="0">
                <a:solidFill>
                  <a:schemeClr val="tx2">
                    <a:lumMod val="50000"/>
                  </a:schemeClr>
                </a:solidFill>
              </a:rPr>
              <a:t>Learning Heuristics With Predicate Reuse</a:t>
            </a:r>
          </a:p>
          <a:p>
            <a:r>
              <a:rPr lang="en-US" sz="1600" b="1" dirty="0">
                <a:solidFill>
                  <a:schemeClr val="tx2">
                    <a:lumMod val="50000"/>
                  </a:schemeClr>
                </a:solidFill>
              </a:rPr>
              <a:t>Performance Evaluation</a:t>
            </a:r>
          </a:p>
          <a:p>
            <a:r>
              <a:rPr lang="en-US" sz="1600" b="1" dirty="0">
                <a:solidFill>
                  <a:schemeClr val="tx2">
                    <a:lumMod val="50000"/>
                  </a:schemeClr>
                </a:solidFill>
              </a:rPr>
              <a:t>Explainability</a:t>
            </a:r>
          </a:p>
          <a:p>
            <a:r>
              <a:rPr lang="en-US" sz="1600" b="1" dirty="0" err="1">
                <a:solidFill>
                  <a:schemeClr val="tx2">
                    <a:lumMod val="50000"/>
                  </a:schemeClr>
                </a:solidFill>
              </a:rPr>
              <a:t>Takehome</a:t>
            </a:r>
            <a:endParaRPr lang="en-US" sz="1600" b="1" dirty="0">
              <a:solidFill>
                <a:schemeClr val="tx2">
                  <a:lumMod val="50000"/>
                </a:schemeClr>
              </a:solidFill>
            </a:endParaRPr>
          </a:p>
        </p:txBody>
      </p:sp>
    </p:spTree>
    <p:extLst>
      <p:ext uri="{BB962C8B-B14F-4D97-AF65-F5344CB8AC3E}">
        <p14:creationId xmlns:p14="http://schemas.microsoft.com/office/powerpoint/2010/main" val="642035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B9257-E421-1F3C-EDB9-13A945E945C7}"/>
              </a:ext>
            </a:extLst>
          </p:cNvPr>
          <p:cNvSpPr>
            <a:spLocks noGrp="1"/>
          </p:cNvSpPr>
          <p:nvPr>
            <p:ph type="title"/>
          </p:nvPr>
        </p:nvSpPr>
        <p:spPr/>
        <p:txBody>
          <a:bodyPr/>
          <a:lstStyle/>
          <a:p>
            <a:r>
              <a:rPr lang="en-US" dirty="0"/>
              <a:t>APPROACH: LEARNING HEURISTICS WITH PREDICATE REUSE</a:t>
            </a:r>
          </a:p>
        </p:txBody>
      </p:sp>
      <p:sp>
        <p:nvSpPr>
          <p:cNvPr id="12" name="Rectangle 11">
            <a:extLst>
              <a:ext uri="{FF2B5EF4-FFF2-40B4-BE49-F238E27FC236}">
                <a16:creationId xmlns:a16="http://schemas.microsoft.com/office/drawing/2014/main" id="{BD611D2E-22A5-6209-C645-5DD95D898BB7}"/>
              </a:ext>
            </a:extLst>
          </p:cNvPr>
          <p:cNvSpPr/>
          <p:nvPr/>
        </p:nvSpPr>
        <p:spPr>
          <a:xfrm>
            <a:off x="7122399" y="4041210"/>
            <a:ext cx="1983501" cy="1217056"/>
          </a:xfrm>
          <a:prstGeom prst="rect">
            <a:avLst/>
          </a:prstGeom>
          <a:solidFill>
            <a:schemeClr val="lt1">
              <a:alpha val="0"/>
            </a:schemeClr>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2">
                  <a:lumMod val="60000"/>
                  <a:lumOff val="40000"/>
                </a:schemeClr>
              </a:solidFill>
            </a:endParaRPr>
          </a:p>
        </p:txBody>
      </p:sp>
      <p:sp>
        <p:nvSpPr>
          <p:cNvPr id="14" name="TextBox 13">
            <a:extLst>
              <a:ext uri="{FF2B5EF4-FFF2-40B4-BE49-F238E27FC236}">
                <a16:creationId xmlns:a16="http://schemas.microsoft.com/office/drawing/2014/main" id="{3F4236BD-A0D5-2685-4449-4302D7E9FB7D}"/>
              </a:ext>
            </a:extLst>
          </p:cNvPr>
          <p:cNvSpPr txBox="1"/>
          <p:nvPr/>
        </p:nvSpPr>
        <p:spPr>
          <a:xfrm>
            <a:off x="746999" y="1599734"/>
            <a:ext cx="10873501" cy="1323439"/>
          </a:xfrm>
          <a:prstGeom prst="rect">
            <a:avLst/>
          </a:prstGeom>
          <a:noFill/>
        </p:spPr>
        <p:txBody>
          <a:bodyPr wrap="square">
            <a:spAutoFit/>
          </a:bodyPr>
          <a:lstStyle/>
          <a:p>
            <a:pPr marL="285750" indent="-285750">
              <a:buFont typeface="Arial" panose="020B0604020202020204" pitchFamily="34" charset="0"/>
              <a:buChar char="•"/>
            </a:pPr>
            <a:r>
              <a:rPr lang="en-US" sz="1600" dirty="0"/>
              <a:t>We can build on the given background knowledge by allowing predicates learned from a lower cost-to-go value to be used to learn logic programs for a higher cost-to-go value.</a:t>
            </a:r>
          </a:p>
          <a:p>
            <a:pPr marL="285750" indent="-285750">
              <a:buFont typeface="Arial" panose="020B0604020202020204" pitchFamily="34" charset="0"/>
              <a:buChar char="•"/>
            </a:pPr>
            <a:r>
              <a:rPr lang="en-US" sz="1600" dirty="0"/>
              <a:t>We reuse each clause learned for the logic program's previous target cost-to-go by </a:t>
            </a:r>
            <a:r>
              <a:rPr lang="en-US" sz="1600" dirty="0">
                <a:solidFill>
                  <a:srgbClr val="17912F"/>
                </a:solidFill>
              </a:rPr>
              <a:t>renaming each clause </a:t>
            </a:r>
            <a:r>
              <a:rPr lang="en-US" sz="1600" dirty="0"/>
              <a:t>and adding it to the background knowledge and hypothesis space.</a:t>
            </a:r>
          </a:p>
          <a:p>
            <a:pPr marL="285750" indent="-285750">
              <a:buFont typeface="Arial" panose="020B0604020202020204" pitchFamily="34" charset="0"/>
              <a:buChar char="•"/>
            </a:pPr>
            <a:r>
              <a:rPr lang="en-US" sz="1600" dirty="0"/>
              <a:t>This process builds on the dynamic programming concept of solving problems by reusing solutions to subproblems.</a:t>
            </a:r>
          </a:p>
        </p:txBody>
      </p:sp>
      <p:pic>
        <p:nvPicPr>
          <p:cNvPr id="20" name="Content Placeholder 19" descr="A close-up of several signs&#10;&#10;AI-generated content may be incorrect.">
            <a:extLst>
              <a:ext uri="{FF2B5EF4-FFF2-40B4-BE49-F238E27FC236}">
                <a16:creationId xmlns:a16="http://schemas.microsoft.com/office/drawing/2014/main" id="{F04EDB8D-831E-E922-9645-E229650011EA}"/>
              </a:ext>
            </a:extLst>
          </p:cNvPr>
          <p:cNvPicPr>
            <a:picLocks noGrp="1" noChangeAspect="1"/>
          </p:cNvPicPr>
          <p:nvPr>
            <p:ph idx="1"/>
          </p:nvPr>
        </p:nvPicPr>
        <p:blipFill>
          <a:blip r:embed="rId3"/>
          <a:stretch>
            <a:fillRect/>
          </a:stretch>
        </p:blipFill>
        <p:spPr>
          <a:xfrm>
            <a:off x="2972816" y="3169394"/>
            <a:ext cx="6246368" cy="3297645"/>
          </a:xfrm>
        </p:spPr>
      </p:pic>
      <p:sp>
        <p:nvSpPr>
          <p:cNvPr id="3" name="Slide Number Placeholder 2">
            <a:extLst>
              <a:ext uri="{FF2B5EF4-FFF2-40B4-BE49-F238E27FC236}">
                <a16:creationId xmlns:a16="http://schemas.microsoft.com/office/drawing/2014/main" id="{9D466C5D-F6F9-9454-7786-CFC089330E5E}"/>
              </a:ext>
            </a:extLst>
          </p:cNvPr>
          <p:cNvSpPr>
            <a:spLocks noGrp="1"/>
          </p:cNvSpPr>
          <p:nvPr>
            <p:ph type="sldNum" sz="quarter" idx="12"/>
          </p:nvPr>
        </p:nvSpPr>
        <p:spPr/>
        <p:txBody>
          <a:bodyPr/>
          <a:lstStyle/>
          <a:p>
            <a:fld id="{B4E9AFF7-6653-6A4D-A979-64D2F5BECA26}" type="slidenum">
              <a:rPr lang="en-US" smtClean="0"/>
              <a:t>19</a:t>
            </a:fld>
            <a:endParaRPr lang="en-US"/>
          </a:p>
        </p:txBody>
      </p:sp>
    </p:spTree>
    <p:extLst>
      <p:ext uri="{BB962C8B-B14F-4D97-AF65-F5344CB8AC3E}">
        <p14:creationId xmlns:p14="http://schemas.microsoft.com/office/powerpoint/2010/main" val="3988479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E74EB-5141-FEB9-9985-FF77A75BAA5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AEC90BC-11E4-A845-07A7-4F672EF7C528}"/>
              </a:ext>
            </a:extLst>
          </p:cNvPr>
          <p:cNvSpPr>
            <a:spLocks noGrp="1"/>
          </p:cNvSpPr>
          <p:nvPr>
            <p:ph idx="1"/>
          </p:nvPr>
        </p:nvSpPr>
        <p:spPr>
          <a:xfrm>
            <a:off x="930798" y="1432960"/>
            <a:ext cx="10515600" cy="3992079"/>
          </a:xfrm>
        </p:spPr>
        <p:txBody>
          <a:bodyPr>
            <a:noAutofit/>
          </a:bodyPr>
          <a:lstStyle/>
          <a:p>
            <a:r>
              <a:rPr lang="en-US" sz="1600" b="1" dirty="0">
                <a:solidFill>
                  <a:srgbClr val="B90A08"/>
                </a:solidFill>
              </a:rPr>
              <a:t>Background</a:t>
            </a:r>
          </a:p>
          <a:p>
            <a:r>
              <a:rPr lang="en-US" sz="1600" b="1" dirty="0">
                <a:solidFill>
                  <a:srgbClr val="B90000"/>
                </a:solidFill>
              </a:rPr>
              <a:t>Motivation</a:t>
            </a:r>
          </a:p>
          <a:p>
            <a:r>
              <a:rPr lang="en-US" sz="1600" b="1" dirty="0">
                <a:solidFill>
                  <a:srgbClr val="B90000"/>
                </a:solidFill>
              </a:rPr>
              <a:t>Problem Statement</a:t>
            </a:r>
          </a:p>
          <a:p>
            <a:r>
              <a:rPr lang="en-US" sz="1600" b="1" dirty="0">
                <a:solidFill>
                  <a:schemeClr val="tx2">
                    <a:lumMod val="50000"/>
                  </a:schemeClr>
                </a:solidFill>
              </a:rPr>
              <a:t>Mapping states to numbers</a:t>
            </a:r>
          </a:p>
          <a:p>
            <a:r>
              <a:rPr lang="en-US" sz="1600" b="1" dirty="0">
                <a:solidFill>
                  <a:schemeClr val="tx2">
                    <a:lumMod val="50000"/>
                  </a:schemeClr>
                </a:solidFill>
              </a:rPr>
              <a:t>Learning Logic Program Heuristics for Supervised Dataset</a:t>
            </a:r>
          </a:p>
          <a:p>
            <a:pPr lvl="1">
              <a:buFont typeface="Wingdings" pitchFamily="2" charset="2"/>
              <a:buChar char="§"/>
            </a:pPr>
            <a:r>
              <a:rPr lang="en-US" sz="1400" b="1" dirty="0">
                <a:solidFill>
                  <a:schemeClr val="tx2">
                    <a:lumMod val="50000"/>
                  </a:schemeClr>
                </a:solidFill>
              </a:rPr>
              <a:t>Generating Dataset</a:t>
            </a:r>
          </a:p>
          <a:p>
            <a:pPr lvl="1">
              <a:buFont typeface="Wingdings" pitchFamily="2" charset="2"/>
              <a:buChar char="§"/>
            </a:pPr>
            <a:r>
              <a:rPr lang="en-US" sz="1400" b="1" dirty="0">
                <a:solidFill>
                  <a:schemeClr val="tx2">
                    <a:lumMod val="50000"/>
                  </a:schemeClr>
                </a:solidFill>
              </a:rPr>
              <a:t>Learning Logic Program Heuristics for Supervised Datasets with Predicate Reuse</a:t>
            </a:r>
          </a:p>
          <a:p>
            <a:r>
              <a:rPr lang="en-US" sz="1600" b="1" dirty="0">
                <a:solidFill>
                  <a:schemeClr val="tx2">
                    <a:lumMod val="50000"/>
                  </a:schemeClr>
                </a:solidFill>
              </a:rPr>
              <a:t>Logic Program Heuristics With Dynamic Programming Search</a:t>
            </a:r>
          </a:p>
          <a:p>
            <a:pPr lvl="1">
              <a:buFont typeface="Wingdings" pitchFamily="2" charset="2"/>
              <a:buChar char="§"/>
            </a:pPr>
            <a:r>
              <a:rPr lang="en-US" sz="1400" b="1" dirty="0">
                <a:solidFill>
                  <a:schemeClr val="tx2">
                    <a:lumMod val="50000"/>
                  </a:schemeClr>
                </a:solidFill>
              </a:rPr>
              <a:t>Generating Dataset with A* Search</a:t>
            </a:r>
          </a:p>
          <a:p>
            <a:pPr lvl="1">
              <a:buFont typeface="Wingdings" pitchFamily="2" charset="2"/>
              <a:buChar char="§"/>
            </a:pPr>
            <a:r>
              <a:rPr lang="en-US" sz="1400" b="1" dirty="0">
                <a:solidFill>
                  <a:schemeClr val="tx2">
                    <a:lumMod val="50000"/>
                  </a:schemeClr>
                </a:solidFill>
              </a:rPr>
              <a:t>Learning Heuristics Without Predicate Reuse</a:t>
            </a:r>
          </a:p>
          <a:p>
            <a:pPr lvl="1">
              <a:buFont typeface="Wingdings" pitchFamily="2" charset="2"/>
              <a:buChar char="§"/>
            </a:pPr>
            <a:r>
              <a:rPr lang="en-US" sz="1400" b="1" dirty="0">
                <a:solidFill>
                  <a:schemeClr val="tx2">
                    <a:lumMod val="50000"/>
                  </a:schemeClr>
                </a:solidFill>
              </a:rPr>
              <a:t>Learning Heuristics With Predicate Reuse</a:t>
            </a:r>
          </a:p>
          <a:p>
            <a:r>
              <a:rPr lang="en-US" sz="1600" b="1" dirty="0">
                <a:solidFill>
                  <a:schemeClr val="tx2">
                    <a:lumMod val="50000"/>
                  </a:schemeClr>
                </a:solidFill>
              </a:rPr>
              <a:t>Performance Evaluation</a:t>
            </a:r>
          </a:p>
          <a:p>
            <a:r>
              <a:rPr lang="en-US" sz="1600" b="1" dirty="0">
                <a:solidFill>
                  <a:schemeClr val="tx2">
                    <a:lumMod val="50000"/>
                  </a:schemeClr>
                </a:solidFill>
              </a:rPr>
              <a:t>Explainability</a:t>
            </a:r>
          </a:p>
          <a:p>
            <a:r>
              <a:rPr lang="en-US" sz="1600" b="1" dirty="0" err="1">
                <a:solidFill>
                  <a:schemeClr val="tx2">
                    <a:lumMod val="50000"/>
                  </a:schemeClr>
                </a:solidFill>
              </a:rPr>
              <a:t>Takehome</a:t>
            </a:r>
            <a:endParaRPr lang="en-US" sz="1600" b="1" dirty="0">
              <a:solidFill>
                <a:schemeClr val="tx2">
                  <a:lumMod val="50000"/>
                </a:schemeClr>
              </a:solidFill>
            </a:endParaRPr>
          </a:p>
        </p:txBody>
      </p:sp>
    </p:spTree>
    <p:extLst>
      <p:ext uri="{BB962C8B-B14F-4D97-AF65-F5344CB8AC3E}">
        <p14:creationId xmlns:p14="http://schemas.microsoft.com/office/powerpoint/2010/main" val="2523158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93A832D-4601-5D25-3CB9-45B00ED7F1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369695-36A1-F329-98D4-799CEDD06FBF}"/>
              </a:ext>
            </a:extLst>
          </p:cNvPr>
          <p:cNvSpPr>
            <a:spLocks noGrp="1"/>
          </p:cNvSpPr>
          <p:nvPr>
            <p:ph type="title"/>
          </p:nvPr>
        </p:nvSpPr>
        <p:spPr/>
        <p:txBody>
          <a:bodyPr/>
          <a:lstStyle/>
          <a:p>
            <a:r>
              <a:rPr lang="en-US" dirty="0"/>
              <a:t>APPROACH: LEARNING HEURISTICS WITH PREDICATE REUSE</a:t>
            </a:r>
          </a:p>
        </p:txBody>
      </p:sp>
      <p:pic>
        <p:nvPicPr>
          <p:cNvPr id="18" name="Picture 17" descr="Several different types of papers&#10;&#10;AI-generated content may be incorrect.">
            <a:extLst>
              <a:ext uri="{FF2B5EF4-FFF2-40B4-BE49-F238E27FC236}">
                <a16:creationId xmlns:a16="http://schemas.microsoft.com/office/drawing/2014/main" id="{CBFED510-803B-A9A7-872A-C10F5940A6F4}"/>
              </a:ext>
            </a:extLst>
          </p:cNvPr>
          <p:cNvPicPr>
            <a:picLocks noChangeAspect="1"/>
          </p:cNvPicPr>
          <p:nvPr/>
        </p:nvPicPr>
        <p:blipFill>
          <a:blip r:embed="rId3"/>
          <a:stretch>
            <a:fillRect/>
          </a:stretch>
        </p:blipFill>
        <p:spPr>
          <a:xfrm>
            <a:off x="2528151" y="1808259"/>
            <a:ext cx="7772400" cy="4541741"/>
          </a:xfrm>
          <a:prstGeom prst="rect">
            <a:avLst/>
          </a:prstGeom>
        </p:spPr>
      </p:pic>
      <p:sp>
        <p:nvSpPr>
          <p:cNvPr id="3" name="Slide Number Placeholder 2">
            <a:extLst>
              <a:ext uri="{FF2B5EF4-FFF2-40B4-BE49-F238E27FC236}">
                <a16:creationId xmlns:a16="http://schemas.microsoft.com/office/drawing/2014/main" id="{4CCC26F8-9EC4-8C94-EBE5-4931F8665E2A}"/>
              </a:ext>
            </a:extLst>
          </p:cNvPr>
          <p:cNvSpPr>
            <a:spLocks noGrp="1"/>
          </p:cNvSpPr>
          <p:nvPr>
            <p:ph type="sldNum" sz="quarter" idx="12"/>
          </p:nvPr>
        </p:nvSpPr>
        <p:spPr/>
        <p:txBody>
          <a:bodyPr/>
          <a:lstStyle/>
          <a:p>
            <a:fld id="{B4E9AFF7-6653-6A4D-A979-64D2F5BECA26}" type="slidenum">
              <a:rPr lang="en-US" smtClean="0"/>
              <a:t>20</a:t>
            </a:fld>
            <a:endParaRPr lang="en-US"/>
          </a:p>
        </p:txBody>
      </p:sp>
    </p:spTree>
    <p:extLst>
      <p:ext uri="{BB962C8B-B14F-4D97-AF65-F5344CB8AC3E}">
        <p14:creationId xmlns:p14="http://schemas.microsoft.com/office/powerpoint/2010/main" val="2625402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99C67EA-28A4-6B61-97DA-2536A45C0D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A9C57F-0DBF-29A4-E6AF-52EBB421F069}"/>
              </a:ext>
            </a:extLst>
          </p:cNvPr>
          <p:cNvSpPr>
            <a:spLocks noGrp="1"/>
          </p:cNvSpPr>
          <p:nvPr>
            <p:ph type="title"/>
          </p:nvPr>
        </p:nvSpPr>
        <p:spPr/>
        <p:txBody>
          <a:bodyPr/>
          <a:lstStyle/>
          <a:p>
            <a:r>
              <a:rPr lang="en-US" dirty="0"/>
              <a:t>APPROACH: LEARNING HEURISTICS WITH PREDICATE REUSE</a:t>
            </a:r>
          </a:p>
        </p:txBody>
      </p:sp>
      <p:pic>
        <p:nvPicPr>
          <p:cNvPr id="15" name="Picture 14" descr="Several papers with text on them&#10;&#10;AI-generated content may be incorrect.">
            <a:extLst>
              <a:ext uri="{FF2B5EF4-FFF2-40B4-BE49-F238E27FC236}">
                <a16:creationId xmlns:a16="http://schemas.microsoft.com/office/drawing/2014/main" id="{9DA1FF1D-0C33-3955-BD74-28C43D79D40B}"/>
              </a:ext>
            </a:extLst>
          </p:cNvPr>
          <p:cNvPicPr>
            <a:picLocks noChangeAspect="1"/>
          </p:cNvPicPr>
          <p:nvPr/>
        </p:nvPicPr>
        <p:blipFill>
          <a:blip r:embed="rId3"/>
          <a:stretch>
            <a:fillRect/>
          </a:stretch>
        </p:blipFill>
        <p:spPr>
          <a:xfrm>
            <a:off x="469773" y="1919290"/>
            <a:ext cx="5459826" cy="3657600"/>
          </a:xfrm>
          <a:prstGeom prst="rect">
            <a:avLst/>
          </a:prstGeom>
        </p:spPr>
      </p:pic>
      <p:pic>
        <p:nvPicPr>
          <p:cNvPr id="3" name="Picture 2" descr="A screenshot of a computer screen&#10;&#10;AI-generated content may be incorrect.">
            <a:extLst>
              <a:ext uri="{FF2B5EF4-FFF2-40B4-BE49-F238E27FC236}">
                <a16:creationId xmlns:a16="http://schemas.microsoft.com/office/drawing/2014/main" id="{8D326362-E6B7-92C8-744F-CFAC7968F044}"/>
              </a:ext>
            </a:extLst>
          </p:cNvPr>
          <p:cNvPicPr>
            <a:picLocks noChangeAspect="1"/>
          </p:cNvPicPr>
          <p:nvPr/>
        </p:nvPicPr>
        <p:blipFill>
          <a:blip r:embed="rId4"/>
          <a:stretch>
            <a:fillRect/>
          </a:stretch>
        </p:blipFill>
        <p:spPr>
          <a:xfrm>
            <a:off x="6262403" y="1919290"/>
            <a:ext cx="5261727" cy="3657600"/>
          </a:xfrm>
          <a:prstGeom prst="rect">
            <a:avLst/>
          </a:prstGeom>
        </p:spPr>
      </p:pic>
      <p:sp>
        <p:nvSpPr>
          <p:cNvPr id="4" name="Rectangle 3">
            <a:extLst>
              <a:ext uri="{FF2B5EF4-FFF2-40B4-BE49-F238E27FC236}">
                <a16:creationId xmlns:a16="http://schemas.microsoft.com/office/drawing/2014/main" id="{E5D8176B-877A-9D20-A3E3-C8024328B8A4}"/>
              </a:ext>
            </a:extLst>
          </p:cNvPr>
          <p:cNvSpPr/>
          <p:nvPr/>
        </p:nvSpPr>
        <p:spPr>
          <a:xfrm>
            <a:off x="3946097" y="4904152"/>
            <a:ext cx="2316306" cy="438557"/>
          </a:xfrm>
          <a:prstGeom prst="rect">
            <a:avLst/>
          </a:prstGeom>
          <a:solidFill>
            <a:schemeClr val="lt1">
              <a:alpha val="0"/>
            </a:schemeClr>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2">
                  <a:lumMod val="60000"/>
                  <a:lumOff val="40000"/>
                </a:schemeClr>
              </a:solidFill>
            </a:endParaRPr>
          </a:p>
        </p:txBody>
      </p:sp>
      <p:sp>
        <p:nvSpPr>
          <p:cNvPr id="5" name="Rectangle 4">
            <a:extLst>
              <a:ext uri="{FF2B5EF4-FFF2-40B4-BE49-F238E27FC236}">
                <a16:creationId xmlns:a16="http://schemas.microsoft.com/office/drawing/2014/main" id="{00DB7490-339F-083C-87E7-0C18577EBE84}"/>
              </a:ext>
            </a:extLst>
          </p:cNvPr>
          <p:cNvSpPr/>
          <p:nvPr/>
        </p:nvSpPr>
        <p:spPr>
          <a:xfrm>
            <a:off x="667869" y="1816964"/>
            <a:ext cx="2663159" cy="625790"/>
          </a:xfrm>
          <a:prstGeom prst="rect">
            <a:avLst/>
          </a:prstGeom>
          <a:solidFill>
            <a:schemeClr val="lt1">
              <a:alpha val="0"/>
            </a:schemeClr>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2">
                  <a:lumMod val="60000"/>
                  <a:lumOff val="40000"/>
                </a:schemeClr>
              </a:solidFill>
            </a:endParaRPr>
          </a:p>
        </p:txBody>
      </p:sp>
      <p:sp>
        <p:nvSpPr>
          <p:cNvPr id="7" name="Rectangle 6">
            <a:extLst>
              <a:ext uri="{FF2B5EF4-FFF2-40B4-BE49-F238E27FC236}">
                <a16:creationId xmlns:a16="http://schemas.microsoft.com/office/drawing/2014/main" id="{3CA3C7A8-55BF-3E3D-E5D3-450F523E4978}"/>
              </a:ext>
            </a:extLst>
          </p:cNvPr>
          <p:cNvSpPr/>
          <p:nvPr/>
        </p:nvSpPr>
        <p:spPr>
          <a:xfrm>
            <a:off x="3599245" y="2671630"/>
            <a:ext cx="1429956" cy="625790"/>
          </a:xfrm>
          <a:prstGeom prst="rect">
            <a:avLst/>
          </a:prstGeom>
          <a:solidFill>
            <a:schemeClr val="lt1">
              <a:alpha val="0"/>
            </a:schemeClr>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2">
                  <a:lumMod val="60000"/>
                  <a:lumOff val="40000"/>
                </a:schemeClr>
              </a:solidFill>
            </a:endParaRPr>
          </a:p>
        </p:txBody>
      </p:sp>
      <p:sp>
        <p:nvSpPr>
          <p:cNvPr id="8" name="Rectangle 7">
            <a:extLst>
              <a:ext uri="{FF2B5EF4-FFF2-40B4-BE49-F238E27FC236}">
                <a16:creationId xmlns:a16="http://schemas.microsoft.com/office/drawing/2014/main" id="{23DA7DBD-C170-8188-6DD0-64F2B2B1677D}"/>
              </a:ext>
            </a:extLst>
          </p:cNvPr>
          <p:cNvSpPr/>
          <p:nvPr/>
        </p:nvSpPr>
        <p:spPr>
          <a:xfrm>
            <a:off x="9605944" y="4904152"/>
            <a:ext cx="1983502" cy="438557"/>
          </a:xfrm>
          <a:prstGeom prst="rect">
            <a:avLst/>
          </a:prstGeom>
          <a:solidFill>
            <a:schemeClr val="lt1">
              <a:alpha val="0"/>
            </a:schemeClr>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2">
                  <a:lumMod val="60000"/>
                  <a:lumOff val="40000"/>
                </a:schemeClr>
              </a:solidFill>
            </a:endParaRPr>
          </a:p>
        </p:txBody>
      </p:sp>
      <p:sp>
        <p:nvSpPr>
          <p:cNvPr id="9" name="Rectangle 8">
            <a:extLst>
              <a:ext uri="{FF2B5EF4-FFF2-40B4-BE49-F238E27FC236}">
                <a16:creationId xmlns:a16="http://schemas.microsoft.com/office/drawing/2014/main" id="{E4F8B366-C491-37FF-D8FD-854927FCD8BB}"/>
              </a:ext>
            </a:extLst>
          </p:cNvPr>
          <p:cNvSpPr/>
          <p:nvPr/>
        </p:nvSpPr>
        <p:spPr>
          <a:xfrm>
            <a:off x="6388124" y="1811657"/>
            <a:ext cx="2782002" cy="787851"/>
          </a:xfrm>
          <a:prstGeom prst="rect">
            <a:avLst/>
          </a:prstGeom>
          <a:solidFill>
            <a:schemeClr val="lt1">
              <a:alpha val="0"/>
            </a:schemeClr>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2">
                  <a:lumMod val="60000"/>
                  <a:lumOff val="40000"/>
                </a:schemeClr>
              </a:solidFill>
            </a:endParaRPr>
          </a:p>
        </p:txBody>
      </p:sp>
      <p:sp>
        <p:nvSpPr>
          <p:cNvPr id="11" name="Rectangle 10">
            <a:extLst>
              <a:ext uri="{FF2B5EF4-FFF2-40B4-BE49-F238E27FC236}">
                <a16:creationId xmlns:a16="http://schemas.microsoft.com/office/drawing/2014/main" id="{BF55DAA7-FCAF-882C-734C-22F7013266BA}"/>
              </a:ext>
            </a:extLst>
          </p:cNvPr>
          <p:cNvSpPr/>
          <p:nvPr/>
        </p:nvSpPr>
        <p:spPr>
          <a:xfrm>
            <a:off x="9104810" y="2765247"/>
            <a:ext cx="1580605" cy="663754"/>
          </a:xfrm>
          <a:prstGeom prst="rect">
            <a:avLst/>
          </a:prstGeom>
          <a:solidFill>
            <a:schemeClr val="lt1">
              <a:alpha val="0"/>
            </a:schemeClr>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2">
                  <a:lumMod val="60000"/>
                  <a:lumOff val="40000"/>
                </a:schemeClr>
              </a:solidFill>
            </a:endParaRPr>
          </a:p>
        </p:txBody>
      </p:sp>
      <p:sp>
        <p:nvSpPr>
          <p:cNvPr id="12" name="Slide Number Placeholder 11">
            <a:extLst>
              <a:ext uri="{FF2B5EF4-FFF2-40B4-BE49-F238E27FC236}">
                <a16:creationId xmlns:a16="http://schemas.microsoft.com/office/drawing/2014/main" id="{9F697156-902B-E31A-63A8-A09DAE6CACE3}"/>
              </a:ext>
            </a:extLst>
          </p:cNvPr>
          <p:cNvSpPr>
            <a:spLocks noGrp="1"/>
          </p:cNvSpPr>
          <p:nvPr>
            <p:ph type="sldNum" sz="quarter" idx="12"/>
          </p:nvPr>
        </p:nvSpPr>
        <p:spPr/>
        <p:txBody>
          <a:bodyPr/>
          <a:lstStyle/>
          <a:p>
            <a:fld id="{B4E9AFF7-6653-6A4D-A979-64D2F5BECA26}" type="slidenum">
              <a:rPr lang="en-US" smtClean="0"/>
              <a:t>21</a:t>
            </a:fld>
            <a:endParaRPr lang="en-US"/>
          </a:p>
        </p:txBody>
      </p:sp>
    </p:spTree>
    <p:extLst>
      <p:ext uri="{BB962C8B-B14F-4D97-AF65-F5344CB8AC3E}">
        <p14:creationId xmlns:p14="http://schemas.microsoft.com/office/powerpoint/2010/main" val="294891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0E21AE3-C066-AA07-238A-E1590FFF9F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4A7280-E33B-A4C8-5235-29599FC9EA46}"/>
              </a:ext>
            </a:extLst>
          </p:cNvPr>
          <p:cNvSpPr>
            <a:spLocks noGrp="1"/>
          </p:cNvSpPr>
          <p:nvPr>
            <p:ph type="title"/>
          </p:nvPr>
        </p:nvSpPr>
        <p:spPr>
          <a:xfrm>
            <a:off x="838200" y="365125"/>
            <a:ext cx="10515600" cy="1325563"/>
          </a:xfrm>
        </p:spPr>
        <p:txBody>
          <a:bodyPr anchor="ctr">
            <a:normAutofit/>
          </a:bodyPr>
          <a:lstStyle/>
          <a:p>
            <a:r>
              <a:rPr lang="en-US" dirty="0"/>
              <a:t>APPROACH: </a:t>
            </a:r>
            <a:r>
              <a:rPr lang="en-US" b="1" dirty="0"/>
              <a:t>Logic Program Heuristics</a:t>
            </a:r>
            <a:endParaRPr lang="en-US" dirty="0"/>
          </a:p>
        </p:txBody>
      </p:sp>
      <p:sp>
        <p:nvSpPr>
          <p:cNvPr id="3" name="Content Placeholder 2">
            <a:extLst>
              <a:ext uri="{FF2B5EF4-FFF2-40B4-BE49-F238E27FC236}">
                <a16:creationId xmlns:a16="http://schemas.microsoft.com/office/drawing/2014/main" id="{B6E93919-7841-E3A2-8D04-86FAB9BD39B0}"/>
              </a:ext>
            </a:extLst>
          </p:cNvPr>
          <p:cNvSpPr>
            <a:spLocks noGrp="1"/>
          </p:cNvSpPr>
          <p:nvPr>
            <p:ph sz="half" idx="1"/>
          </p:nvPr>
        </p:nvSpPr>
        <p:spPr>
          <a:xfrm>
            <a:off x="997527" y="1407119"/>
            <a:ext cx="7813964" cy="4043761"/>
          </a:xfrm>
        </p:spPr>
        <p:txBody>
          <a:bodyPr>
            <a:normAutofit/>
          </a:bodyPr>
          <a:lstStyle/>
          <a:p>
            <a:r>
              <a:rPr lang="en-US" sz="1600" dirty="0"/>
              <a:t>This allows us to map a state to a number using a series of classifications.</a:t>
            </a:r>
          </a:p>
        </p:txBody>
      </p:sp>
      <p:pic>
        <p:nvPicPr>
          <p:cNvPr id="4" name="Content Placeholder 4">
            <a:extLst>
              <a:ext uri="{FF2B5EF4-FFF2-40B4-BE49-F238E27FC236}">
                <a16:creationId xmlns:a16="http://schemas.microsoft.com/office/drawing/2014/main" id="{EFB5F42E-6D3B-E021-6E14-A164DEB9935A}"/>
              </a:ext>
            </a:extLst>
          </p:cNvPr>
          <p:cNvPicPr>
            <a:picLocks noChangeAspect="1"/>
          </p:cNvPicPr>
          <p:nvPr/>
        </p:nvPicPr>
        <p:blipFill>
          <a:blip r:embed="rId3"/>
          <a:stretch>
            <a:fillRect/>
          </a:stretch>
        </p:blipFill>
        <p:spPr>
          <a:xfrm>
            <a:off x="9080584" y="1407119"/>
            <a:ext cx="2848181" cy="2848181"/>
          </a:xfrm>
          <a:prstGeom prst="rect">
            <a:avLst/>
          </a:prstGeom>
        </p:spPr>
      </p:pic>
      <p:sp>
        <p:nvSpPr>
          <p:cNvPr id="6" name="TextBox 5">
            <a:extLst>
              <a:ext uri="{FF2B5EF4-FFF2-40B4-BE49-F238E27FC236}">
                <a16:creationId xmlns:a16="http://schemas.microsoft.com/office/drawing/2014/main" id="{99FFFC16-B019-75CD-48B1-0A13E709115B}"/>
              </a:ext>
            </a:extLst>
          </p:cNvPr>
          <p:cNvSpPr txBox="1"/>
          <p:nvPr/>
        </p:nvSpPr>
        <p:spPr>
          <a:xfrm>
            <a:off x="9964881" y="4749248"/>
            <a:ext cx="3886200" cy="369332"/>
          </a:xfrm>
          <a:prstGeom prst="rect">
            <a:avLst/>
          </a:prstGeom>
          <a:noFill/>
        </p:spPr>
        <p:txBody>
          <a:bodyPr wrap="square" rtlCol="0">
            <a:spAutoFit/>
          </a:bodyPr>
          <a:lstStyle/>
          <a:p>
            <a:r>
              <a:rPr lang="en-US" dirty="0"/>
              <a:t>Goal State</a:t>
            </a:r>
          </a:p>
        </p:txBody>
      </p:sp>
      <p:sp>
        <p:nvSpPr>
          <p:cNvPr id="7" name="TextBox 6">
            <a:extLst>
              <a:ext uri="{FF2B5EF4-FFF2-40B4-BE49-F238E27FC236}">
                <a16:creationId xmlns:a16="http://schemas.microsoft.com/office/drawing/2014/main" id="{BC8F54C3-B3FC-E291-3F07-3268BA59D203}"/>
              </a:ext>
            </a:extLst>
          </p:cNvPr>
          <p:cNvSpPr txBox="1"/>
          <p:nvPr/>
        </p:nvSpPr>
        <p:spPr>
          <a:xfrm>
            <a:off x="9292935" y="4362786"/>
            <a:ext cx="2635830" cy="323165"/>
          </a:xfrm>
          <a:prstGeom prst="rect">
            <a:avLst/>
          </a:prstGeom>
          <a:noFill/>
        </p:spPr>
        <p:txBody>
          <a:bodyPr wrap="square" rtlCol="0">
            <a:spAutoFit/>
          </a:bodyPr>
          <a:lstStyle/>
          <a:p>
            <a:r>
              <a:rPr lang="en-US" sz="1500" dirty="0"/>
              <a:t>[b, t1, t2, t3, t4, t5, t6, t7, t8]</a:t>
            </a:r>
          </a:p>
        </p:txBody>
      </p:sp>
      <p:sp>
        <p:nvSpPr>
          <p:cNvPr id="8" name="TextBox 7">
            <a:extLst>
              <a:ext uri="{FF2B5EF4-FFF2-40B4-BE49-F238E27FC236}">
                <a16:creationId xmlns:a16="http://schemas.microsoft.com/office/drawing/2014/main" id="{C04CFE42-02CB-1CBC-406A-9911FFCCEEEF}"/>
              </a:ext>
            </a:extLst>
          </p:cNvPr>
          <p:cNvSpPr txBox="1"/>
          <p:nvPr/>
        </p:nvSpPr>
        <p:spPr>
          <a:xfrm>
            <a:off x="1278076" y="1762310"/>
            <a:ext cx="8686805" cy="2492990"/>
          </a:xfrm>
          <a:prstGeom prst="rect">
            <a:avLst/>
          </a:prstGeom>
          <a:noFill/>
        </p:spPr>
        <p:txBody>
          <a:bodyPr wrap="square" rtlCol="0">
            <a:spAutoFit/>
          </a:bodyPr>
          <a:lstStyle/>
          <a:p>
            <a:r>
              <a:rPr lang="en-US" sz="1300" dirty="0">
                <a:cs typeface="Calibri" panose="020F0502020204030204" pitchFamily="34" charset="0"/>
              </a:rPr>
              <a:t>--------------- </a:t>
            </a:r>
            <a:r>
              <a:rPr lang="en-US" sz="1300" dirty="0" err="1">
                <a:cs typeface="Calibri" panose="020F0502020204030204" pitchFamily="34" charset="0"/>
              </a:rPr>
              <a:t>ctg</a:t>
            </a:r>
            <a:r>
              <a:rPr lang="en-US" sz="1300" dirty="0">
                <a:cs typeface="Calibri" panose="020F0502020204030204" pitchFamily="34" charset="0"/>
              </a:rPr>
              <a:t>&gt;=1 ---------------</a:t>
            </a:r>
          </a:p>
          <a:p>
            <a:r>
              <a:rPr lang="en-US" sz="1300" dirty="0">
                <a:cs typeface="Calibri" panose="020F0502020204030204" pitchFamily="34" charset="0"/>
              </a:rPr>
              <a:t>f(V0):- tile(V1),</a:t>
            </a:r>
            <a:r>
              <a:rPr lang="en-US" sz="1300" dirty="0" err="1">
                <a:cs typeface="Calibri" panose="020F0502020204030204" pitchFamily="34" charset="0"/>
              </a:rPr>
              <a:t>not_inplace_clause</a:t>
            </a:r>
            <a:r>
              <a:rPr lang="en-US" sz="1300" dirty="0">
                <a:cs typeface="Calibri" panose="020F0502020204030204" pitchFamily="34" charset="0"/>
              </a:rPr>
              <a:t>(V0,V1).</a:t>
            </a:r>
          </a:p>
          <a:p>
            <a:r>
              <a:rPr lang="en-US" sz="1300" dirty="0">
                <a:cs typeface="Calibri" panose="020F0502020204030204" pitchFamily="34" charset="0"/>
              </a:rPr>
              <a:t>--------------- </a:t>
            </a:r>
            <a:r>
              <a:rPr lang="en-US" sz="1300" dirty="0" err="1">
                <a:cs typeface="Calibri" panose="020F0502020204030204" pitchFamily="34" charset="0"/>
              </a:rPr>
              <a:t>ctg</a:t>
            </a:r>
            <a:r>
              <a:rPr lang="en-US" sz="1300" dirty="0">
                <a:cs typeface="Calibri" panose="020F0502020204030204" pitchFamily="34" charset="0"/>
              </a:rPr>
              <a:t>&gt;= 2 ---------------</a:t>
            </a:r>
          </a:p>
          <a:p>
            <a:r>
              <a:rPr lang="en-US" sz="1300" dirty="0">
                <a:cs typeface="Calibri" panose="020F0502020204030204" pitchFamily="34" charset="0"/>
              </a:rPr>
              <a:t>f(V0):- tile(V2),</a:t>
            </a:r>
            <a:r>
              <a:rPr lang="en-US" sz="1300" dirty="0" err="1">
                <a:cs typeface="Calibri" panose="020F0502020204030204" pitchFamily="34" charset="0"/>
              </a:rPr>
              <a:t>after_tile</a:t>
            </a:r>
            <a:r>
              <a:rPr lang="en-US" sz="1300" dirty="0">
                <a:cs typeface="Calibri" panose="020F0502020204030204" pitchFamily="34" charset="0"/>
              </a:rPr>
              <a:t>(V2,V3),</a:t>
            </a:r>
            <a:r>
              <a:rPr lang="en-US" sz="1300" dirty="0" err="1">
                <a:cs typeface="Calibri" panose="020F0502020204030204" pitchFamily="34" charset="0"/>
              </a:rPr>
              <a:t>not_inplace_clause</a:t>
            </a:r>
            <a:r>
              <a:rPr lang="en-US" sz="1300" dirty="0">
                <a:cs typeface="Calibri" panose="020F0502020204030204" pitchFamily="34" charset="0"/>
              </a:rPr>
              <a:t>(V0,V3),</a:t>
            </a:r>
            <a:r>
              <a:rPr lang="en-US" sz="1300" dirty="0" err="1">
                <a:cs typeface="Calibri" panose="020F0502020204030204" pitchFamily="34" charset="0"/>
              </a:rPr>
              <a:t>goal_index</a:t>
            </a:r>
            <a:r>
              <a:rPr lang="en-US" sz="1300" dirty="0">
                <a:cs typeface="Calibri" panose="020F0502020204030204" pitchFamily="34" charset="0"/>
              </a:rPr>
              <a:t>(V3,V4),indx4(V1),</a:t>
            </a:r>
          </a:p>
          <a:p>
            <a:r>
              <a:rPr lang="en-US" sz="1300" dirty="0" err="1">
                <a:cs typeface="Calibri" panose="020F0502020204030204" pitchFamily="34" charset="0"/>
              </a:rPr>
              <a:t>distinct_indices</a:t>
            </a:r>
            <a:r>
              <a:rPr lang="en-US" sz="1300" dirty="0">
                <a:cs typeface="Calibri" panose="020F0502020204030204" pitchFamily="34" charset="0"/>
              </a:rPr>
              <a:t>(V4,V1).</a:t>
            </a:r>
          </a:p>
          <a:p>
            <a:r>
              <a:rPr lang="en-US" sz="1300" dirty="0">
                <a:cs typeface="Calibri" panose="020F0502020204030204" pitchFamily="34" charset="0"/>
              </a:rPr>
              <a:t>--------------- </a:t>
            </a:r>
            <a:r>
              <a:rPr lang="en-US" sz="1300" dirty="0" err="1">
                <a:cs typeface="Calibri" panose="020F0502020204030204" pitchFamily="34" charset="0"/>
              </a:rPr>
              <a:t>ctg</a:t>
            </a:r>
            <a:r>
              <a:rPr lang="en-US" sz="1300" dirty="0">
                <a:cs typeface="Calibri" panose="020F0502020204030204" pitchFamily="34" charset="0"/>
              </a:rPr>
              <a:t>&gt;= 3 ---------------</a:t>
            </a:r>
          </a:p>
          <a:p>
            <a:r>
              <a:rPr lang="en-US" sz="1300" dirty="0">
                <a:cs typeface="Calibri" panose="020F0502020204030204" pitchFamily="34" charset="0"/>
              </a:rPr>
              <a:t>f(V0):- f(V0):- tile8(V1),</a:t>
            </a:r>
            <a:r>
              <a:rPr lang="en-US" sz="1300" dirty="0" err="1">
                <a:cs typeface="Calibri" panose="020F0502020204030204" pitchFamily="34" charset="0"/>
              </a:rPr>
              <a:t>not_inplace_clause</a:t>
            </a:r>
            <a:r>
              <a:rPr lang="en-US" sz="1300" dirty="0">
                <a:cs typeface="Calibri" panose="020F0502020204030204" pitchFamily="34" charset="0"/>
              </a:rPr>
              <a:t>(V0,V1).</a:t>
            </a:r>
          </a:p>
          <a:p>
            <a:r>
              <a:rPr lang="en-US" sz="1300" dirty="0">
                <a:cs typeface="Calibri" panose="020F0502020204030204" pitchFamily="34" charset="0"/>
              </a:rPr>
              <a:t>f(V0):- tile7(V1),</a:t>
            </a:r>
            <a:r>
              <a:rPr lang="en-US" sz="1300" dirty="0" err="1">
                <a:cs typeface="Calibri" panose="020F0502020204030204" pitchFamily="34" charset="0"/>
              </a:rPr>
              <a:t>not_inplace_clause</a:t>
            </a:r>
            <a:r>
              <a:rPr lang="en-US" sz="1300" dirty="0">
                <a:cs typeface="Calibri" panose="020F0502020204030204" pitchFamily="34" charset="0"/>
              </a:rPr>
              <a:t>(V0,V1).</a:t>
            </a:r>
          </a:p>
          <a:p>
            <a:r>
              <a:rPr lang="en-US" sz="1300" dirty="0">
                <a:cs typeface="Calibri" panose="020F0502020204030204" pitchFamily="34" charset="0"/>
              </a:rPr>
              <a:t>f(V0):- tile5(V1),</a:t>
            </a:r>
            <a:r>
              <a:rPr lang="en-US" sz="1300" dirty="0" err="1">
                <a:cs typeface="Calibri" panose="020F0502020204030204" pitchFamily="34" charset="0"/>
              </a:rPr>
              <a:t>not_inplace_clause</a:t>
            </a:r>
            <a:r>
              <a:rPr lang="en-US" sz="1300" dirty="0">
                <a:cs typeface="Calibri" panose="020F0502020204030204" pitchFamily="34" charset="0"/>
              </a:rPr>
              <a:t>(V0,V1).</a:t>
            </a:r>
          </a:p>
          <a:p>
            <a:r>
              <a:rPr lang="en-US" sz="1300" dirty="0">
                <a:cs typeface="Calibri" panose="020F0502020204030204" pitchFamily="34" charset="0"/>
              </a:rPr>
              <a:t>f(V0):- tile6(V1),row2_comp(V0),</a:t>
            </a:r>
            <a:r>
              <a:rPr lang="en-US" sz="1300" dirty="0" err="1">
                <a:cs typeface="Calibri" panose="020F0502020204030204" pitchFamily="34" charset="0"/>
              </a:rPr>
              <a:t>not_inplace_clause</a:t>
            </a:r>
            <a:r>
              <a:rPr lang="en-US" sz="1300" dirty="0">
                <a:cs typeface="Calibri" panose="020F0502020204030204" pitchFamily="34" charset="0"/>
              </a:rPr>
              <a:t>(V0,V1).</a:t>
            </a:r>
          </a:p>
          <a:p>
            <a:r>
              <a:rPr lang="en-US" sz="1300" dirty="0">
                <a:cs typeface="Calibri" panose="020F0502020204030204" pitchFamily="34" charset="0"/>
              </a:rPr>
              <a:t>f(V0):- col2_comp(V0),tile2(V1),</a:t>
            </a:r>
            <a:r>
              <a:rPr lang="en-US" sz="1300" dirty="0" err="1">
                <a:cs typeface="Calibri" panose="020F0502020204030204" pitchFamily="34" charset="0"/>
              </a:rPr>
              <a:t>not_inplace_clause</a:t>
            </a:r>
            <a:r>
              <a:rPr lang="en-US" sz="1300" dirty="0">
                <a:cs typeface="Calibri" panose="020F0502020204030204" pitchFamily="34" charset="0"/>
              </a:rPr>
              <a:t>(V0,V1).</a:t>
            </a:r>
          </a:p>
          <a:p>
            <a:r>
              <a:rPr lang="en-US" sz="1300" dirty="0">
                <a:cs typeface="Calibri" panose="020F0502020204030204" pitchFamily="34" charset="0"/>
              </a:rPr>
              <a:t>f(V0):- tile(V2),</a:t>
            </a:r>
            <a:r>
              <a:rPr lang="en-US" sz="1300" dirty="0" err="1">
                <a:cs typeface="Calibri" panose="020F0502020204030204" pitchFamily="34" charset="0"/>
              </a:rPr>
              <a:t>after_tile</a:t>
            </a:r>
            <a:r>
              <a:rPr lang="en-US" sz="1300" dirty="0">
                <a:cs typeface="Calibri" panose="020F0502020204030204" pitchFamily="34" charset="0"/>
              </a:rPr>
              <a:t>(V2,V1),</a:t>
            </a:r>
            <a:r>
              <a:rPr lang="en-US" sz="1300" dirty="0" err="1">
                <a:cs typeface="Calibri" panose="020F0502020204030204" pitchFamily="34" charset="0"/>
              </a:rPr>
              <a:t>not_inplace_clause</a:t>
            </a:r>
            <a:r>
              <a:rPr lang="en-US" sz="1300" dirty="0">
                <a:cs typeface="Calibri" panose="020F0502020204030204" pitchFamily="34" charset="0"/>
              </a:rPr>
              <a:t>(V0,V2),</a:t>
            </a:r>
            <a:r>
              <a:rPr lang="en-US" sz="1300" dirty="0" err="1">
                <a:cs typeface="Calibri" panose="020F0502020204030204" pitchFamily="34" charset="0"/>
              </a:rPr>
              <a:t>after_tile</a:t>
            </a:r>
            <a:r>
              <a:rPr lang="en-US" sz="1300" dirty="0">
                <a:cs typeface="Calibri" panose="020F0502020204030204" pitchFamily="34" charset="0"/>
              </a:rPr>
              <a:t>(V1,V3),</a:t>
            </a:r>
            <a:r>
              <a:rPr lang="en-US" sz="1300" dirty="0" err="1">
                <a:cs typeface="Calibri" panose="020F0502020204030204" pitchFamily="34" charset="0"/>
              </a:rPr>
              <a:t>not_inplace_clause</a:t>
            </a:r>
            <a:r>
              <a:rPr lang="en-US" sz="1300" dirty="0">
                <a:cs typeface="Calibri" panose="020F0502020204030204" pitchFamily="34" charset="0"/>
              </a:rPr>
              <a:t>(V0,V3).</a:t>
            </a:r>
          </a:p>
        </p:txBody>
      </p:sp>
      <p:sp>
        <p:nvSpPr>
          <p:cNvPr id="5" name="Slide Number Placeholder 4">
            <a:extLst>
              <a:ext uri="{FF2B5EF4-FFF2-40B4-BE49-F238E27FC236}">
                <a16:creationId xmlns:a16="http://schemas.microsoft.com/office/drawing/2014/main" id="{C848BB90-5D7A-3AFC-6A7D-3D19433CD485}"/>
              </a:ext>
            </a:extLst>
          </p:cNvPr>
          <p:cNvSpPr>
            <a:spLocks noGrp="1"/>
          </p:cNvSpPr>
          <p:nvPr>
            <p:ph type="sldNum" sz="quarter" idx="12"/>
          </p:nvPr>
        </p:nvSpPr>
        <p:spPr/>
        <p:txBody>
          <a:bodyPr/>
          <a:lstStyle/>
          <a:p>
            <a:fld id="{B4E9AFF7-6653-6A4D-A979-64D2F5BECA26}" type="slidenum">
              <a:rPr lang="en-US" smtClean="0"/>
              <a:t>22</a:t>
            </a:fld>
            <a:endParaRPr lang="en-US"/>
          </a:p>
        </p:txBody>
      </p:sp>
    </p:spTree>
    <p:extLst>
      <p:ext uri="{BB962C8B-B14F-4D97-AF65-F5344CB8AC3E}">
        <p14:creationId xmlns:p14="http://schemas.microsoft.com/office/powerpoint/2010/main" val="538866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FEAF832-1B10-D7C1-35D3-9FD1F28E71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008E6C-9137-62D6-E423-A9D5E854EE1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4CC143F-2374-8D39-B7AA-570DC2126D04}"/>
              </a:ext>
            </a:extLst>
          </p:cNvPr>
          <p:cNvSpPr>
            <a:spLocks noGrp="1"/>
          </p:cNvSpPr>
          <p:nvPr>
            <p:ph idx="1"/>
          </p:nvPr>
        </p:nvSpPr>
        <p:spPr>
          <a:xfrm>
            <a:off x="930798" y="1432960"/>
            <a:ext cx="10515600" cy="3992079"/>
          </a:xfrm>
        </p:spPr>
        <p:txBody>
          <a:bodyPr>
            <a:noAutofit/>
          </a:bodyPr>
          <a:lstStyle/>
          <a:p>
            <a:r>
              <a:rPr lang="en-US" sz="1600" b="1" dirty="0">
                <a:solidFill>
                  <a:schemeClr val="tx2">
                    <a:lumMod val="75000"/>
                  </a:schemeClr>
                </a:solidFill>
              </a:rPr>
              <a:t>Background</a:t>
            </a:r>
          </a:p>
          <a:p>
            <a:r>
              <a:rPr lang="en-US" sz="1600" b="1" dirty="0">
                <a:solidFill>
                  <a:schemeClr val="tx2">
                    <a:lumMod val="50000"/>
                  </a:schemeClr>
                </a:solidFill>
              </a:rPr>
              <a:t>Motivation</a:t>
            </a:r>
          </a:p>
          <a:p>
            <a:r>
              <a:rPr lang="en-US" sz="1600" b="1" dirty="0">
                <a:solidFill>
                  <a:schemeClr val="tx2">
                    <a:lumMod val="50000"/>
                  </a:schemeClr>
                </a:solidFill>
              </a:rPr>
              <a:t>Problem Statement</a:t>
            </a:r>
          </a:p>
          <a:p>
            <a:r>
              <a:rPr lang="en-US" sz="1600" b="1" dirty="0">
                <a:solidFill>
                  <a:schemeClr val="tx2">
                    <a:lumMod val="50000"/>
                  </a:schemeClr>
                </a:solidFill>
              </a:rPr>
              <a:t>Mapping states to numbers</a:t>
            </a:r>
          </a:p>
          <a:p>
            <a:r>
              <a:rPr lang="en-US" sz="1600" b="1" dirty="0">
                <a:solidFill>
                  <a:schemeClr val="tx2">
                    <a:lumMod val="50000"/>
                  </a:schemeClr>
                </a:solidFill>
              </a:rPr>
              <a:t>Learning Logic Program Heuristics for Supervised Dataset</a:t>
            </a:r>
          </a:p>
          <a:p>
            <a:pPr lvl="1">
              <a:buFont typeface="Wingdings" pitchFamily="2" charset="2"/>
              <a:buChar char="§"/>
            </a:pPr>
            <a:r>
              <a:rPr lang="en-US" sz="1400" b="1" dirty="0">
                <a:solidFill>
                  <a:schemeClr val="tx2">
                    <a:lumMod val="50000"/>
                  </a:schemeClr>
                </a:solidFill>
              </a:rPr>
              <a:t>Generating Dataset</a:t>
            </a:r>
          </a:p>
          <a:p>
            <a:pPr lvl="1">
              <a:buFont typeface="Wingdings" pitchFamily="2" charset="2"/>
              <a:buChar char="§"/>
            </a:pPr>
            <a:r>
              <a:rPr lang="en-US" sz="1400" b="1" dirty="0">
                <a:solidFill>
                  <a:schemeClr val="tx2">
                    <a:lumMod val="50000"/>
                  </a:schemeClr>
                </a:solidFill>
              </a:rPr>
              <a:t>Learning Logic Program Heuristics for Supervised Datasets with Predicate Reuse</a:t>
            </a:r>
          </a:p>
          <a:p>
            <a:r>
              <a:rPr lang="en-US" sz="1600" b="1" dirty="0">
                <a:solidFill>
                  <a:srgbClr val="B90A08"/>
                </a:solidFill>
              </a:rPr>
              <a:t>Logic Program Heuristics With Dynamic Programming Search</a:t>
            </a:r>
          </a:p>
          <a:p>
            <a:pPr lvl="1">
              <a:buFont typeface="Wingdings" pitchFamily="2" charset="2"/>
              <a:buChar char="§"/>
            </a:pPr>
            <a:r>
              <a:rPr lang="en-US" sz="1400" b="1" dirty="0">
                <a:solidFill>
                  <a:srgbClr val="B90A08"/>
                </a:solidFill>
              </a:rPr>
              <a:t>Generating Dataset with A* Search</a:t>
            </a:r>
          </a:p>
          <a:p>
            <a:pPr lvl="1">
              <a:buFont typeface="Wingdings" pitchFamily="2" charset="2"/>
              <a:buChar char="§"/>
            </a:pPr>
            <a:r>
              <a:rPr lang="en-US" sz="1400" b="1" dirty="0">
                <a:solidFill>
                  <a:srgbClr val="B90A08"/>
                </a:solidFill>
              </a:rPr>
              <a:t>Learning Heuristics Without Predicate Reuse</a:t>
            </a:r>
          </a:p>
          <a:p>
            <a:pPr lvl="1">
              <a:buFont typeface="Wingdings" pitchFamily="2" charset="2"/>
              <a:buChar char="§"/>
            </a:pPr>
            <a:r>
              <a:rPr lang="en-US" sz="1400" b="1" dirty="0">
                <a:solidFill>
                  <a:srgbClr val="B90A08"/>
                </a:solidFill>
              </a:rPr>
              <a:t>Learning Heuristics With Predicate Reuse</a:t>
            </a:r>
          </a:p>
          <a:p>
            <a:r>
              <a:rPr lang="en-US" sz="1600" b="1" dirty="0">
                <a:solidFill>
                  <a:schemeClr val="tx2">
                    <a:lumMod val="50000"/>
                  </a:schemeClr>
                </a:solidFill>
              </a:rPr>
              <a:t>Performance Evaluation</a:t>
            </a:r>
          </a:p>
          <a:p>
            <a:r>
              <a:rPr lang="en-US" sz="1600" b="1" dirty="0">
                <a:solidFill>
                  <a:schemeClr val="tx2">
                    <a:lumMod val="50000"/>
                  </a:schemeClr>
                </a:solidFill>
              </a:rPr>
              <a:t>Explainability</a:t>
            </a:r>
          </a:p>
          <a:p>
            <a:r>
              <a:rPr lang="en-US" sz="1600" b="1" dirty="0" err="1">
                <a:solidFill>
                  <a:schemeClr val="tx2">
                    <a:lumMod val="50000"/>
                  </a:schemeClr>
                </a:solidFill>
              </a:rPr>
              <a:t>Takehome</a:t>
            </a:r>
            <a:endParaRPr lang="en-US" sz="1600" b="1" dirty="0">
              <a:solidFill>
                <a:schemeClr val="tx2">
                  <a:lumMod val="50000"/>
                </a:schemeClr>
              </a:solidFill>
            </a:endParaRPr>
          </a:p>
        </p:txBody>
      </p:sp>
    </p:spTree>
    <p:extLst>
      <p:ext uri="{BB962C8B-B14F-4D97-AF65-F5344CB8AC3E}">
        <p14:creationId xmlns:p14="http://schemas.microsoft.com/office/powerpoint/2010/main" val="2177080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13D28C3-A446-A744-B014-45D592AE9F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6D2AD9-2A62-C601-B2DF-414E7BCEDA26}"/>
              </a:ext>
            </a:extLst>
          </p:cNvPr>
          <p:cNvSpPr>
            <a:spLocks noGrp="1"/>
          </p:cNvSpPr>
          <p:nvPr>
            <p:ph type="title"/>
          </p:nvPr>
        </p:nvSpPr>
        <p:spPr/>
        <p:txBody>
          <a:bodyPr/>
          <a:lstStyle/>
          <a:p>
            <a:r>
              <a:rPr lang="en-US" dirty="0"/>
              <a:t>APPROACH: LOGIC PROGRAM HEURISTICS WITH DYNAMIC PROGRAMMING SEARCH</a:t>
            </a:r>
          </a:p>
        </p:txBody>
      </p:sp>
      <p:sp>
        <p:nvSpPr>
          <p:cNvPr id="3" name="Content Placeholder 2">
            <a:extLst>
              <a:ext uri="{FF2B5EF4-FFF2-40B4-BE49-F238E27FC236}">
                <a16:creationId xmlns:a16="http://schemas.microsoft.com/office/drawing/2014/main" id="{F2DACE6F-99FB-6055-004E-9CC34F18A871}"/>
              </a:ext>
            </a:extLst>
          </p:cNvPr>
          <p:cNvSpPr>
            <a:spLocks noGrp="1"/>
          </p:cNvSpPr>
          <p:nvPr>
            <p:ph sz="half" idx="1"/>
          </p:nvPr>
        </p:nvSpPr>
        <p:spPr>
          <a:xfrm>
            <a:off x="838199" y="1825625"/>
            <a:ext cx="10663989" cy="4043761"/>
          </a:xfrm>
        </p:spPr>
        <p:txBody>
          <a:bodyPr>
            <a:normAutofit/>
          </a:bodyPr>
          <a:lstStyle/>
          <a:p>
            <a:r>
              <a:rPr lang="en-US" sz="1600" dirty="0"/>
              <a:t>However, what if we do not have a labelled dataset?</a:t>
            </a:r>
          </a:p>
          <a:p>
            <a:pPr lvl="1"/>
            <a:r>
              <a:rPr lang="en-US" sz="1400" dirty="0"/>
              <a:t>No cost-to-go information</a:t>
            </a:r>
          </a:p>
          <a:p>
            <a:r>
              <a:rPr lang="en-US" sz="1600" dirty="0"/>
              <a:t>We need a procedure to generate dataset and their cost-to-go information.</a:t>
            </a:r>
          </a:p>
          <a:p>
            <a:pPr lvl="1"/>
            <a:r>
              <a:rPr lang="en-US" sz="1400" dirty="0"/>
              <a:t>We use A* search for the same.</a:t>
            </a:r>
          </a:p>
          <a:p>
            <a:r>
              <a:rPr lang="en-US" sz="1600" dirty="0"/>
              <a:t>We use an updated heuristic at each step with A* search to get the path cost of the dataset.</a:t>
            </a:r>
          </a:p>
          <a:p>
            <a:r>
              <a:rPr lang="en-US" sz="1600" dirty="0"/>
              <a:t>So, we call this procedure dynamic programming search.</a:t>
            </a:r>
          </a:p>
        </p:txBody>
      </p:sp>
      <p:sp>
        <p:nvSpPr>
          <p:cNvPr id="4" name="Slide Number Placeholder 3">
            <a:extLst>
              <a:ext uri="{FF2B5EF4-FFF2-40B4-BE49-F238E27FC236}">
                <a16:creationId xmlns:a16="http://schemas.microsoft.com/office/drawing/2014/main" id="{DD048E5F-CEF4-67F5-401B-DA53C4EFC1E0}"/>
              </a:ext>
            </a:extLst>
          </p:cNvPr>
          <p:cNvSpPr>
            <a:spLocks noGrp="1"/>
          </p:cNvSpPr>
          <p:nvPr>
            <p:ph type="sldNum" sz="quarter" idx="12"/>
          </p:nvPr>
        </p:nvSpPr>
        <p:spPr/>
        <p:txBody>
          <a:bodyPr/>
          <a:lstStyle/>
          <a:p>
            <a:fld id="{B4E9AFF7-6653-6A4D-A979-64D2F5BECA26}" type="slidenum">
              <a:rPr lang="en-US" smtClean="0"/>
              <a:t>24</a:t>
            </a:fld>
            <a:endParaRPr lang="en-US"/>
          </a:p>
        </p:txBody>
      </p:sp>
    </p:spTree>
    <p:extLst>
      <p:ext uri="{BB962C8B-B14F-4D97-AF65-F5344CB8AC3E}">
        <p14:creationId xmlns:p14="http://schemas.microsoft.com/office/powerpoint/2010/main" val="2149818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8045B31-02DD-D6A1-C64C-6E2B131F5E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1D0CD5-0BC9-B323-6826-EE6641C29846}"/>
              </a:ext>
            </a:extLst>
          </p:cNvPr>
          <p:cNvSpPr>
            <a:spLocks noGrp="1"/>
          </p:cNvSpPr>
          <p:nvPr>
            <p:ph type="title"/>
          </p:nvPr>
        </p:nvSpPr>
        <p:spPr/>
        <p:txBody>
          <a:bodyPr/>
          <a:lstStyle/>
          <a:p>
            <a:r>
              <a:rPr lang="en-US" b="1" dirty="0"/>
              <a:t>GENERATING DATASET WITH A* SEARCH</a:t>
            </a:r>
            <a:endParaRPr lang="en-US" dirty="0"/>
          </a:p>
        </p:txBody>
      </p:sp>
      <p:sp>
        <p:nvSpPr>
          <p:cNvPr id="3" name="Content Placeholder 2">
            <a:extLst>
              <a:ext uri="{FF2B5EF4-FFF2-40B4-BE49-F238E27FC236}">
                <a16:creationId xmlns:a16="http://schemas.microsoft.com/office/drawing/2014/main" id="{587E185F-9CC5-68A6-8AC7-32074E5F5685}"/>
              </a:ext>
            </a:extLst>
          </p:cNvPr>
          <p:cNvSpPr>
            <a:spLocks noGrp="1"/>
          </p:cNvSpPr>
          <p:nvPr>
            <p:ph sz="half" idx="1"/>
          </p:nvPr>
        </p:nvSpPr>
        <p:spPr>
          <a:xfrm>
            <a:off x="838199" y="1825625"/>
            <a:ext cx="10663989" cy="4043761"/>
          </a:xfrm>
        </p:spPr>
        <p:txBody>
          <a:bodyPr>
            <a:normAutofit/>
          </a:bodyPr>
          <a:lstStyle/>
          <a:p>
            <a:r>
              <a:rPr lang="en-US" sz="1600" dirty="0"/>
              <a:t>Initially, we do not know the cost-to-go values of any states.</a:t>
            </a:r>
          </a:p>
          <a:p>
            <a:r>
              <a:rPr lang="en-US" sz="1600" dirty="0"/>
              <a:t>We can use a type of a heuristic search algorithm, A* search, along with a heuristic function, to get the path cost of these states.</a:t>
            </a:r>
          </a:p>
          <a:p>
            <a:pPr lvl="1"/>
            <a:r>
              <a:rPr lang="en-US" sz="1400" dirty="0"/>
              <a:t>Initially, this heuristic function returns zero for all the states.</a:t>
            </a:r>
          </a:p>
          <a:p>
            <a:r>
              <a:rPr lang="en-US" sz="1600" dirty="0"/>
              <a:t>The heuristic search is not going to be successful all the time.</a:t>
            </a:r>
          </a:p>
          <a:p>
            <a:r>
              <a:rPr lang="en-US" sz="1600" dirty="0"/>
              <a:t>There are cases when we do not find a path within the allocated amount of time.</a:t>
            </a:r>
          </a:p>
        </p:txBody>
      </p:sp>
      <p:pic>
        <p:nvPicPr>
          <p:cNvPr id="5" name="Picture 4">
            <a:extLst>
              <a:ext uri="{FF2B5EF4-FFF2-40B4-BE49-F238E27FC236}">
                <a16:creationId xmlns:a16="http://schemas.microsoft.com/office/drawing/2014/main" id="{2ED7BFE5-1C66-09A2-BDD6-B6E5BA0F6834}"/>
              </a:ext>
            </a:extLst>
          </p:cNvPr>
          <p:cNvPicPr>
            <a:picLocks noChangeAspect="1"/>
          </p:cNvPicPr>
          <p:nvPr/>
        </p:nvPicPr>
        <p:blipFill>
          <a:blip r:embed="rId3"/>
          <a:stretch>
            <a:fillRect/>
          </a:stretch>
        </p:blipFill>
        <p:spPr>
          <a:xfrm>
            <a:off x="1142999" y="4130777"/>
            <a:ext cx="10569417" cy="1012723"/>
          </a:xfrm>
          <a:prstGeom prst="rect">
            <a:avLst/>
          </a:prstGeom>
        </p:spPr>
      </p:pic>
      <p:sp>
        <p:nvSpPr>
          <p:cNvPr id="4" name="Slide Number Placeholder 3">
            <a:extLst>
              <a:ext uri="{FF2B5EF4-FFF2-40B4-BE49-F238E27FC236}">
                <a16:creationId xmlns:a16="http://schemas.microsoft.com/office/drawing/2014/main" id="{2B9CBF41-A904-8E64-0A77-BD297945BCE3}"/>
              </a:ext>
            </a:extLst>
          </p:cNvPr>
          <p:cNvSpPr>
            <a:spLocks noGrp="1"/>
          </p:cNvSpPr>
          <p:nvPr>
            <p:ph type="sldNum" sz="quarter" idx="12"/>
          </p:nvPr>
        </p:nvSpPr>
        <p:spPr/>
        <p:txBody>
          <a:bodyPr/>
          <a:lstStyle/>
          <a:p>
            <a:fld id="{B4E9AFF7-6653-6A4D-A979-64D2F5BECA26}" type="slidenum">
              <a:rPr lang="en-US" smtClean="0"/>
              <a:t>25</a:t>
            </a:fld>
            <a:endParaRPr lang="en-US"/>
          </a:p>
        </p:txBody>
      </p:sp>
    </p:spTree>
    <p:extLst>
      <p:ext uri="{BB962C8B-B14F-4D97-AF65-F5344CB8AC3E}">
        <p14:creationId xmlns:p14="http://schemas.microsoft.com/office/powerpoint/2010/main" val="2073860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5056B05-733F-14D0-2B85-2BCABAD5F9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5BEA60-8BF8-2A76-8A0B-9A70A61E6919}"/>
              </a:ext>
            </a:extLst>
          </p:cNvPr>
          <p:cNvSpPr>
            <a:spLocks noGrp="1"/>
          </p:cNvSpPr>
          <p:nvPr>
            <p:ph type="title"/>
          </p:nvPr>
        </p:nvSpPr>
        <p:spPr/>
        <p:txBody>
          <a:bodyPr/>
          <a:lstStyle/>
          <a:p>
            <a:r>
              <a:rPr lang="en-US" b="1" dirty="0"/>
              <a:t>GENERATING DATASET WITH A* SEARCH</a:t>
            </a:r>
            <a:endParaRPr lang="en-US" dirty="0"/>
          </a:p>
        </p:txBody>
      </p:sp>
      <p:sp>
        <p:nvSpPr>
          <p:cNvPr id="5" name="TextBox 4">
            <a:extLst>
              <a:ext uri="{FF2B5EF4-FFF2-40B4-BE49-F238E27FC236}">
                <a16:creationId xmlns:a16="http://schemas.microsoft.com/office/drawing/2014/main" id="{F73ABF16-7903-6115-C428-635B63CA6BCF}"/>
              </a:ext>
            </a:extLst>
          </p:cNvPr>
          <p:cNvSpPr txBox="1"/>
          <p:nvPr/>
        </p:nvSpPr>
        <p:spPr>
          <a:xfrm>
            <a:off x="5838823" y="2470369"/>
            <a:ext cx="1231900" cy="369332"/>
          </a:xfrm>
          <a:prstGeom prst="rect">
            <a:avLst/>
          </a:prstGeom>
          <a:noFill/>
        </p:spPr>
        <p:txBody>
          <a:bodyPr wrap="square" rtlCol="0">
            <a:spAutoFit/>
          </a:bodyPr>
          <a:lstStyle/>
          <a:p>
            <a:r>
              <a:rPr lang="en-US" b="1" dirty="0"/>
              <a:t>  </a:t>
            </a:r>
            <a:r>
              <a:rPr lang="en-US" b="1" dirty="0" err="1"/>
              <a:t>ctg</a:t>
            </a:r>
            <a:r>
              <a:rPr lang="en-US" b="1" dirty="0"/>
              <a:t>&gt;=1</a:t>
            </a:r>
          </a:p>
        </p:txBody>
      </p:sp>
      <p:sp>
        <p:nvSpPr>
          <p:cNvPr id="11" name="Rectangle 10">
            <a:extLst>
              <a:ext uri="{FF2B5EF4-FFF2-40B4-BE49-F238E27FC236}">
                <a16:creationId xmlns:a16="http://schemas.microsoft.com/office/drawing/2014/main" id="{830DC4B2-0AA2-0986-9245-3DBE4F0FB40A}"/>
              </a:ext>
            </a:extLst>
          </p:cNvPr>
          <p:cNvSpPr/>
          <p:nvPr/>
        </p:nvSpPr>
        <p:spPr>
          <a:xfrm>
            <a:off x="3913061" y="2283450"/>
            <a:ext cx="3030663" cy="3002299"/>
          </a:xfrm>
          <a:prstGeom prst="rect">
            <a:avLst/>
          </a:prstGeom>
          <a:noFill/>
          <a:ln w="254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A784955-69C8-72D7-527D-39E7093F8C7A}"/>
              </a:ext>
            </a:extLst>
          </p:cNvPr>
          <p:cNvSpPr/>
          <p:nvPr/>
        </p:nvSpPr>
        <p:spPr>
          <a:xfrm>
            <a:off x="2674946" y="3144836"/>
            <a:ext cx="1052381" cy="1193800"/>
          </a:xfrm>
          <a:prstGeom prst="rect">
            <a:avLst/>
          </a:prstGeom>
          <a:noFill/>
          <a:ln w="254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925B043-8049-62C7-7E83-DE19CDCFB626}"/>
              </a:ext>
            </a:extLst>
          </p:cNvPr>
          <p:cNvSpPr txBox="1"/>
          <p:nvPr/>
        </p:nvSpPr>
        <p:spPr>
          <a:xfrm>
            <a:off x="4012767" y="2491820"/>
            <a:ext cx="2737712" cy="338554"/>
          </a:xfrm>
          <a:prstGeom prst="rect">
            <a:avLst/>
          </a:prstGeom>
          <a:noFill/>
        </p:spPr>
        <p:txBody>
          <a:bodyPr wrap="square" rtlCol="0">
            <a:spAutoFit/>
          </a:bodyPr>
          <a:lstStyle/>
          <a:p>
            <a:r>
              <a:rPr lang="en-US" sz="1600" b="1" dirty="0"/>
              <a:t>Positive Examples</a:t>
            </a:r>
          </a:p>
        </p:txBody>
      </p:sp>
      <p:sp>
        <p:nvSpPr>
          <p:cNvPr id="20" name="TextBox 19">
            <a:extLst>
              <a:ext uri="{FF2B5EF4-FFF2-40B4-BE49-F238E27FC236}">
                <a16:creationId xmlns:a16="http://schemas.microsoft.com/office/drawing/2014/main" id="{71042A13-26F5-859E-D277-355DF92FCA08}"/>
              </a:ext>
            </a:extLst>
          </p:cNvPr>
          <p:cNvSpPr txBox="1"/>
          <p:nvPr/>
        </p:nvSpPr>
        <p:spPr>
          <a:xfrm>
            <a:off x="2049473" y="2724394"/>
            <a:ext cx="1992179" cy="338554"/>
          </a:xfrm>
          <a:prstGeom prst="rect">
            <a:avLst/>
          </a:prstGeom>
          <a:noFill/>
        </p:spPr>
        <p:txBody>
          <a:bodyPr wrap="square" rtlCol="0">
            <a:spAutoFit/>
          </a:bodyPr>
          <a:lstStyle/>
          <a:p>
            <a:r>
              <a:rPr lang="en-US" sz="1600" b="1" dirty="0"/>
              <a:t>Negative Example</a:t>
            </a:r>
          </a:p>
        </p:txBody>
      </p:sp>
      <p:sp>
        <p:nvSpPr>
          <p:cNvPr id="22" name="TextBox 21">
            <a:extLst>
              <a:ext uri="{FF2B5EF4-FFF2-40B4-BE49-F238E27FC236}">
                <a16:creationId xmlns:a16="http://schemas.microsoft.com/office/drawing/2014/main" id="{4CFB8202-557B-5482-0D42-00F9289954A4}"/>
              </a:ext>
            </a:extLst>
          </p:cNvPr>
          <p:cNvSpPr txBox="1"/>
          <p:nvPr/>
        </p:nvSpPr>
        <p:spPr>
          <a:xfrm>
            <a:off x="1082244" y="5334215"/>
            <a:ext cx="6096000" cy="307777"/>
          </a:xfrm>
          <a:prstGeom prst="rect">
            <a:avLst/>
          </a:prstGeom>
          <a:noFill/>
        </p:spPr>
        <p:txBody>
          <a:bodyPr wrap="square">
            <a:spAutoFit/>
          </a:bodyPr>
          <a:lstStyle/>
          <a:p>
            <a:r>
              <a:rPr lang="en-US" sz="1400" b="1" dirty="0">
                <a:cs typeface="Calibri" panose="020F0502020204030204" pitchFamily="34" charset="0"/>
              </a:rPr>
              <a:t>Heuristics Dictionary: {}</a:t>
            </a:r>
          </a:p>
        </p:txBody>
      </p:sp>
      <p:sp>
        <p:nvSpPr>
          <p:cNvPr id="4" name="TextBox 3">
            <a:extLst>
              <a:ext uri="{FF2B5EF4-FFF2-40B4-BE49-F238E27FC236}">
                <a16:creationId xmlns:a16="http://schemas.microsoft.com/office/drawing/2014/main" id="{077941EF-235D-19A9-9905-16134DA71A22}"/>
              </a:ext>
            </a:extLst>
          </p:cNvPr>
          <p:cNvSpPr txBox="1"/>
          <p:nvPr/>
        </p:nvSpPr>
        <p:spPr>
          <a:xfrm>
            <a:off x="838200" y="1327369"/>
            <a:ext cx="10096500" cy="830997"/>
          </a:xfrm>
          <a:prstGeom prst="rect">
            <a:avLst/>
          </a:prstGeom>
          <a:noFill/>
        </p:spPr>
        <p:txBody>
          <a:bodyPr wrap="square">
            <a:spAutoFit/>
          </a:bodyPr>
          <a:lstStyle/>
          <a:p>
            <a:pPr marL="285750" indent="-285750">
              <a:buFont typeface="Arial" panose="020B0604020202020204" pitchFamily="34" charset="0"/>
              <a:buChar char="•"/>
            </a:pPr>
            <a:r>
              <a:rPr lang="en-US" sz="1600" dirty="0"/>
              <a:t>A* runs for 1000 iterations with a maximum time limit of 4 hours.</a:t>
            </a:r>
          </a:p>
          <a:p>
            <a:pPr marL="285750" indent="-285750">
              <a:buFont typeface="Arial" panose="020B0604020202020204" pitchFamily="34" charset="0"/>
              <a:buChar char="•"/>
            </a:pPr>
            <a:r>
              <a:rPr lang="en-US" sz="1600" dirty="0"/>
              <a:t>We first get the states with different path costs, classify states with path cost 0 as a negative example and all other states as positive, and pass this information to the ILP system Popper.</a:t>
            </a:r>
          </a:p>
        </p:txBody>
      </p:sp>
      <p:pic>
        <p:nvPicPr>
          <p:cNvPr id="6" name="Picture 5" descr="A group of colorful squares with black text&#10;&#10;AI-generated content may be incorrect.">
            <a:extLst>
              <a:ext uri="{FF2B5EF4-FFF2-40B4-BE49-F238E27FC236}">
                <a16:creationId xmlns:a16="http://schemas.microsoft.com/office/drawing/2014/main" id="{6A259F44-BA32-4202-3590-94AB8A13D595}"/>
              </a:ext>
            </a:extLst>
          </p:cNvPr>
          <p:cNvPicPr>
            <a:picLocks noChangeAspect="1"/>
          </p:cNvPicPr>
          <p:nvPr/>
        </p:nvPicPr>
        <p:blipFill>
          <a:blip r:embed="rId3"/>
          <a:stretch>
            <a:fillRect/>
          </a:stretch>
        </p:blipFill>
        <p:spPr>
          <a:xfrm>
            <a:off x="2674946" y="3317836"/>
            <a:ext cx="8670758" cy="1193800"/>
          </a:xfrm>
          <a:prstGeom prst="rect">
            <a:avLst/>
          </a:prstGeom>
        </p:spPr>
      </p:pic>
      <p:sp>
        <p:nvSpPr>
          <p:cNvPr id="3" name="Slide Number Placeholder 2">
            <a:extLst>
              <a:ext uri="{FF2B5EF4-FFF2-40B4-BE49-F238E27FC236}">
                <a16:creationId xmlns:a16="http://schemas.microsoft.com/office/drawing/2014/main" id="{A6D56233-BDB8-7CBD-C601-E60955DEA39F}"/>
              </a:ext>
            </a:extLst>
          </p:cNvPr>
          <p:cNvSpPr>
            <a:spLocks noGrp="1"/>
          </p:cNvSpPr>
          <p:nvPr>
            <p:ph type="sldNum" sz="quarter" idx="12"/>
          </p:nvPr>
        </p:nvSpPr>
        <p:spPr/>
        <p:txBody>
          <a:bodyPr/>
          <a:lstStyle/>
          <a:p>
            <a:fld id="{B4E9AFF7-6653-6A4D-A979-64D2F5BECA26}" type="slidenum">
              <a:rPr lang="en-US" smtClean="0"/>
              <a:t>26</a:t>
            </a:fld>
            <a:endParaRPr lang="en-US"/>
          </a:p>
        </p:txBody>
      </p:sp>
    </p:spTree>
    <p:extLst>
      <p:ext uri="{BB962C8B-B14F-4D97-AF65-F5344CB8AC3E}">
        <p14:creationId xmlns:p14="http://schemas.microsoft.com/office/powerpoint/2010/main" val="2818586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642CF27-3552-E8CC-845E-97CAB7497B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420494-415C-FBA1-FA1B-1584CAE79BA2}"/>
              </a:ext>
            </a:extLst>
          </p:cNvPr>
          <p:cNvSpPr>
            <a:spLocks noGrp="1"/>
          </p:cNvSpPr>
          <p:nvPr>
            <p:ph type="title"/>
          </p:nvPr>
        </p:nvSpPr>
        <p:spPr/>
        <p:txBody>
          <a:bodyPr/>
          <a:lstStyle/>
          <a:p>
            <a:r>
              <a:rPr lang="en-US" b="1" dirty="0"/>
              <a:t>GENERATING DATASET WITH A* SEARCH</a:t>
            </a:r>
            <a:endParaRPr lang="en-US" dirty="0"/>
          </a:p>
        </p:txBody>
      </p:sp>
      <p:sp>
        <p:nvSpPr>
          <p:cNvPr id="5" name="TextBox 4">
            <a:extLst>
              <a:ext uri="{FF2B5EF4-FFF2-40B4-BE49-F238E27FC236}">
                <a16:creationId xmlns:a16="http://schemas.microsoft.com/office/drawing/2014/main" id="{9093C666-9EDB-BA90-9B89-80BF07F7A81A}"/>
              </a:ext>
            </a:extLst>
          </p:cNvPr>
          <p:cNvSpPr txBox="1"/>
          <p:nvPr/>
        </p:nvSpPr>
        <p:spPr>
          <a:xfrm>
            <a:off x="7153284" y="2984723"/>
            <a:ext cx="1231900" cy="369332"/>
          </a:xfrm>
          <a:prstGeom prst="rect">
            <a:avLst/>
          </a:prstGeom>
          <a:noFill/>
        </p:spPr>
        <p:txBody>
          <a:bodyPr wrap="square" rtlCol="0">
            <a:spAutoFit/>
          </a:bodyPr>
          <a:lstStyle/>
          <a:p>
            <a:r>
              <a:rPr lang="en-US" b="1" dirty="0"/>
              <a:t>  </a:t>
            </a:r>
            <a:r>
              <a:rPr lang="en-US" b="1" dirty="0" err="1"/>
              <a:t>ctg</a:t>
            </a:r>
            <a:r>
              <a:rPr lang="en-US" b="1" dirty="0"/>
              <a:t>&gt;=2</a:t>
            </a:r>
          </a:p>
        </p:txBody>
      </p:sp>
      <p:sp>
        <p:nvSpPr>
          <p:cNvPr id="11" name="Rectangle 10">
            <a:extLst>
              <a:ext uri="{FF2B5EF4-FFF2-40B4-BE49-F238E27FC236}">
                <a16:creationId xmlns:a16="http://schemas.microsoft.com/office/drawing/2014/main" id="{1C993B61-678F-208B-209C-982989913F53}"/>
              </a:ext>
            </a:extLst>
          </p:cNvPr>
          <p:cNvSpPr/>
          <p:nvPr/>
        </p:nvSpPr>
        <p:spPr>
          <a:xfrm>
            <a:off x="5291862" y="2669215"/>
            <a:ext cx="2858487" cy="3002299"/>
          </a:xfrm>
          <a:prstGeom prst="rect">
            <a:avLst/>
          </a:prstGeom>
          <a:noFill/>
          <a:ln w="254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FB6AFE-2CD8-1A38-7F3F-8E1AE4034207}"/>
              </a:ext>
            </a:extLst>
          </p:cNvPr>
          <p:cNvSpPr/>
          <p:nvPr/>
        </p:nvSpPr>
        <p:spPr>
          <a:xfrm>
            <a:off x="2774962" y="3602038"/>
            <a:ext cx="2411401" cy="1193800"/>
          </a:xfrm>
          <a:prstGeom prst="rect">
            <a:avLst/>
          </a:prstGeom>
          <a:noFill/>
          <a:ln w="254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8E3835E-77D4-3D67-8A32-C1E73871876E}"/>
              </a:ext>
            </a:extLst>
          </p:cNvPr>
          <p:cNvSpPr txBox="1"/>
          <p:nvPr/>
        </p:nvSpPr>
        <p:spPr>
          <a:xfrm>
            <a:off x="5327228" y="3006174"/>
            <a:ext cx="2737712" cy="338554"/>
          </a:xfrm>
          <a:prstGeom prst="rect">
            <a:avLst/>
          </a:prstGeom>
          <a:noFill/>
        </p:spPr>
        <p:txBody>
          <a:bodyPr wrap="square" rtlCol="0">
            <a:spAutoFit/>
          </a:bodyPr>
          <a:lstStyle/>
          <a:p>
            <a:r>
              <a:rPr lang="en-US" sz="1600" b="1" dirty="0"/>
              <a:t>Positive Examples</a:t>
            </a:r>
          </a:p>
        </p:txBody>
      </p:sp>
      <p:sp>
        <p:nvSpPr>
          <p:cNvPr id="20" name="TextBox 19">
            <a:extLst>
              <a:ext uri="{FF2B5EF4-FFF2-40B4-BE49-F238E27FC236}">
                <a16:creationId xmlns:a16="http://schemas.microsoft.com/office/drawing/2014/main" id="{D62E9699-A8C5-2E3E-4B02-9AADA4C50E23}"/>
              </a:ext>
            </a:extLst>
          </p:cNvPr>
          <p:cNvSpPr txBox="1"/>
          <p:nvPr/>
        </p:nvSpPr>
        <p:spPr>
          <a:xfrm>
            <a:off x="2984572" y="3240716"/>
            <a:ext cx="2201791" cy="338554"/>
          </a:xfrm>
          <a:prstGeom prst="rect">
            <a:avLst/>
          </a:prstGeom>
          <a:noFill/>
        </p:spPr>
        <p:txBody>
          <a:bodyPr wrap="square" rtlCol="0">
            <a:spAutoFit/>
          </a:bodyPr>
          <a:lstStyle/>
          <a:p>
            <a:r>
              <a:rPr lang="en-US" sz="1600" b="1" dirty="0"/>
              <a:t>Negative Examples</a:t>
            </a:r>
          </a:p>
        </p:txBody>
      </p:sp>
      <p:sp>
        <p:nvSpPr>
          <p:cNvPr id="22" name="TextBox 21">
            <a:extLst>
              <a:ext uri="{FF2B5EF4-FFF2-40B4-BE49-F238E27FC236}">
                <a16:creationId xmlns:a16="http://schemas.microsoft.com/office/drawing/2014/main" id="{BCC1DECA-8522-5120-6D99-4BCBAF2E68C8}"/>
              </a:ext>
            </a:extLst>
          </p:cNvPr>
          <p:cNvSpPr txBox="1"/>
          <p:nvPr/>
        </p:nvSpPr>
        <p:spPr>
          <a:xfrm>
            <a:off x="1082244" y="5791419"/>
            <a:ext cx="6096000" cy="307777"/>
          </a:xfrm>
          <a:prstGeom prst="rect">
            <a:avLst/>
          </a:prstGeom>
          <a:noFill/>
        </p:spPr>
        <p:txBody>
          <a:bodyPr wrap="square">
            <a:spAutoFit/>
          </a:bodyPr>
          <a:lstStyle/>
          <a:p>
            <a:r>
              <a:rPr lang="en-US" sz="1400" b="1" dirty="0">
                <a:cs typeface="Calibri" panose="020F0502020204030204" pitchFamily="34" charset="0"/>
              </a:rPr>
              <a:t>Heuristics Dictionary: {1: [‘f(V0):- tile(V1),</a:t>
            </a:r>
            <a:r>
              <a:rPr lang="en-US" sz="1400" b="1" dirty="0" err="1">
                <a:cs typeface="Calibri" panose="020F0502020204030204" pitchFamily="34" charset="0"/>
              </a:rPr>
              <a:t>not_inplace_clause</a:t>
            </a:r>
            <a:r>
              <a:rPr lang="en-US" sz="1400" b="1" dirty="0">
                <a:cs typeface="Calibri" panose="020F0502020204030204" pitchFamily="34" charset="0"/>
              </a:rPr>
              <a:t>(V0,V1)’]}</a:t>
            </a:r>
          </a:p>
        </p:txBody>
      </p:sp>
      <p:sp>
        <p:nvSpPr>
          <p:cNvPr id="4" name="TextBox 3">
            <a:extLst>
              <a:ext uri="{FF2B5EF4-FFF2-40B4-BE49-F238E27FC236}">
                <a16:creationId xmlns:a16="http://schemas.microsoft.com/office/drawing/2014/main" id="{7077B40F-65DD-010E-DC61-E7AF39DB20A2}"/>
              </a:ext>
            </a:extLst>
          </p:cNvPr>
          <p:cNvSpPr txBox="1"/>
          <p:nvPr/>
        </p:nvSpPr>
        <p:spPr>
          <a:xfrm>
            <a:off x="838200" y="1327369"/>
            <a:ext cx="10096500" cy="1569660"/>
          </a:xfrm>
          <a:prstGeom prst="rect">
            <a:avLst/>
          </a:prstGeom>
          <a:noFill/>
        </p:spPr>
        <p:txBody>
          <a:bodyPr wrap="square">
            <a:spAutoFit/>
          </a:bodyPr>
          <a:lstStyle/>
          <a:p>
            <a:pPr marL="285750" indent="-285750">
              <a:buFont typeface="Arial" panose="020B0604020202020204" pitchFamily="34" charset="0"/>
              <a:buChar char="•"/>
            </a:pPr>
            <a:r>
              <a:rPr lang="en-US" sz="1600" dirty="0"/>
              <a:t>Then we update our heuristic function with the rule learned for cost-to-go&gt;=1.</a:t>
            </a:r>
          </a:p>
          <a:p>
            <a:pPr marL="285750" indent="-285750">
              <a:buFont typeface="Arial" panose="020B0604020202020204" pitchFamily="34" charset="0"/>
              <a:buChar char="•"/>
            </a:pPr>
            <a:r>
              <a:rPr lang="en-US" sz="1600" dirty="0"/>
              <a:t>We use the updated heuristic function to generate dataset at cost-to-go&gt;=2.</a:t>
            </a:r>
          </a:p>
          <a:p>
            <a:pPr marL="285750" indent="-285750">
              <a:buFont typeface="Arial" panose="020B0604020202020204" pitchFamily="34" charset="0"/>
              <a:buChar char="•"/>
            </a:pPr>
            <a:r>
              <a:rPr lang="en-US" sz="1600" dirty="0"/>
              <a:t>Since this updated heuristic function is more informative, it can now solve states with higher path costs within the same time limits. </a:t>
            </a:r>
          </a:p>
          <a:p>
            <a:pPr marL="285750" indent="-285750">
              <a:buFont typeface="Arial" panose="020B0604020202020204" pitchFamily="34" charset="0"/>
              <a:buChar char="•"/>
            </a:pPr>
            <a:r>
              <a:rPr lang="en-US" sz="1600" dirty="0"/>
              <a:t>We classify states with path costs 0 and 1 as negative examples and all others as positive examples and pass it to the ILP system Popper.</a:t>
            </a:r>
          </a:p>
        </p:txBody>
      </p:sp>
      <p:pic>
        <p:nvPicPr>
          <p:cNvPr id="9" name="Picture 8" descr="A group of squares with numbers&#10;&#10;AI-generated content may be incorrect.">
            <a:extLst>
              <a:ext uri="{FF2B5EF4-FFF2-40B4-BE49-F238E27FC236}">
                <a16:creationId xmlns:a16="http://schemas.microsoft.com/office/drawing/2014/main" id="{65FC06ED-8895-DEF8-1453-131768B77DE0}"/>
              </a:ext>
            </a:extLst>
          </p:cNvPr>
          <p:cNvPicPr>
            <a:picLocks noChangeAspect="1"/>
          </p:cNvPicPr>
          <p:nvPr/>
        </p:nvPicPr>
        <p:blipFill>
          <a:blip r:embed="rId3"/>
          <a:stretch>
            <a:fillRect/>
          </a:stretch>
        </p:blipFill>
        <p:spPr>
          <a:xfrm>
            <a:off x="2864279" y="3895056"/>
            <a:ext cx="7772400" cy="1064992"/>
          </a:xfrm>
          <a:prstGeom prst="rect">
            <a:avLst/>
          </a:prstGeom>
        </p:spPr>
      </p:pic>
      <p:sp>
        <p:nvSpPr>
          <p:cNvPr id="3" name="Slide Number Placeholder 2">
            <a:extLst>
              <a:ext uri="{FF2B5EF4-FFF2-40B4-BE49-F238E27FC236}">
                <a16:creationId xmlns:a16="http://schemas.microsoft.com/office/drawing/2014/main" id="{80641000-6D85-D501-12C6-92D65979332B}"/>
              </a:ext>
            </a:extLst>
          </p:cNvPr>
          <p:cNvSpPr>
            <a:spLocks noGrp="1"/>
          </p:cNvSpPr>
          <p:nvPr>
            <p:ph type="sldNum" sz="quarter" idx="12"/>
          </p:nvPr>
        </p:nvSpPr>
        <p:spPr/>
        <p:txBody>
          <a:bodyPr/>
          <a:lstStyle/>
          <a:p>
            <a:fld id="{B4E9AFF7-6653-6A4D-A979-64D2F5BECA26}" type="slidenum">
              <a:rPr lang="en-US" smtClean="0"/>
              <a:t>27</a:t>
            </a:fld>
            <a:endParaRPr lang="en-US"/>
          </a:p>
        </p:txBody>
      </p:sp>
    </p:spTree>
    <p:extLst>
      <p:ext uri="{BB962C8B-B14F-4D97-AF65-F5344CB8AC3E}">
        <p14:creationId xmlns:p14="http://schemas.microsoft.com/office/powerpoint/2010/main" val="3725330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49AF55C-0E5B-3D88-FE10-B292707A63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3CD11E-77B8-4135-F059-F8A94C15EEC3}"/>
              </a:ext>
            </a:extLst>
          </p:cNvPr>
          <p:cNvSpPr>
            <a:spLocks noGrp="1"/>
          </p:cNvSpPr>
          <p:nvPr>
            <p:ph type="title"/>
          </p:nvPr>
        </p:nvSpPr>
        <p:spPr/>
        <p:txBody>
          <a:bodyPr/>
          <a:lstStyle/>
          <a:p>
            <a:r>
              <a:rPr lang="en-US" dirty="0"/>
              <a:t>APPROACH: </a:t>
            </a:r>
            <a:r>
              <a:rPr lang="en-US" b="1" dirty="0"/>
              <a:t>LEARNING HEURISTICS WITH A* SEARCH</a:t>
            </a:r>
            <a:endParaRPr lang="en-US" dirty="0"/>
          </a:p>
        </p:txBody>
      </p:sp>
      <p:sp>
        <p:nvSpPr>
          <p:cNvPr id="3" name="Content Placeholder 2">
            <a:extLst>
              <a:ext uri="{FF2B5EF4-FFF2-40B4-BE49-F238E27FC236}">
                <a16:creationId xmlns:a16="http://schemas.microsoft.com/office/drawing/2014/main" id="{31A71996-33EF-622F-1010-59FEDF44EAE1}"/>
              </a:ext>
            </a:extLst>
          </p:cNvPr>
          <p:cNvSpPr>
            <a:spLocks noGrp="1"/>
          </p:cNvSpPr>
          <p:nvPr>
            <p:ph idx="1"/>
          </p:nvPr>
        </p:nvSpPr>
        <p:spPr>
          <a:xfrm>
            <a:off x="838199" y="1825625"/>
            <a:ext cx="4619337" cy="3992079"/>
          </a:xfrm>
        </p:spPr>
        <p:txBody>
          <a:bodyPr>
            <a:normAutofit/>
          </a:bodyPr>
          <a:lstStyle/>
          <a:p>
            <a:r>
              <a:rPr lang="en-US" sz="1600" dirty="0"/>
              <a:t>We can learn heuristics in the same way we learned heuristics for supervised learning.</a:t>
            </a:r>
          </a:p>
          <a:p>
            <a:r>
              <a:rPr lang="en-US" sz="1600" dirty="0"/>
              <a:t>Only difference is that the supervised learning approach does not use updated heuristics, as in the case of A* search.</a:t>
            </a:r>
          </a:p>
        </p:txBody>
      </p:sp>
      <p:sp>
        <p:nvSpPr>
          <p:cNvPr id="5" name="Rectangle 4">
            <a:extLst>
              <a:ext uri="{FF2B5EF4-FFF2-40B4-BE49-F238E27FC236}">
                <a16:creationId xmlns:a16="http://schemas.microsoft.com/office/drawing/2014/main" id="{1B2D3D2B-9C48-512C-F0A4-07FCFEA9D71A}"/>
              </a:ext>
            </a:extLst>
          </p:cNvPr>
          <p:cNvSpPr/>
          <p:nvPr/>
        </p:nvSpPr>
        <p:spPr>
          <a:xfrm>
            <a:off x="5816600" y="3989763"/>
            <a:ext cx="1814945" cy="1529393"/>
          </a:xfrm>
          <a:prstGeom prst="rect">
            <a:avLst/>
          </a:prstGeom>
          <a:solidFill>
            <a:schemeClr val="lt1">
              <a:alpha val="0"/>
            </a:schemeClr>
          </a:solidFill>
          <a:ln w="254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descr="Several different types of objects&#10;&#10;AI-generated content may be incorrect.">
            <a:extLst>
              <a:ext uri="{FF2B5EF4-FFF2-40B4-BE49-F238E27FC236}">
                <a16:creationId xmlns:a16="http://schemas.microsoft.com/office/drawing/2014/main" id="{D62862AA-6C79-0ED7-069C-7B3076F31E3C}"/>
              </a:ext>
            </a:extLst>
          </p:cNvPr>
          <p:cNvPicPr>
            <a:picLocks noChangeAspect="1"/>
          </p:cNvPicPr>
          <p:nvPr/>
        </p:nvPicPr>
        <p:blipFill>
          <a:blip r:embed="rId3"/>
          <a:stretch>
            <a:fillRect/>
          </a:stretch>
        </p:blipFill>
        <p:spPr>
          <a:xfrm>
            <a:off x="5324763" y="1825625"/>
            <a:ext cx="5863937" cy="3628832"/>
          </a:xfrm>
          <a:prstGeom prst="rect">
            <a:avLst/>
          </a:prstGeom>
        </p:spPr>
      </p:pic>
      <p:sp>
        <p:nvSpPr>
          <p:cNvPr id="4" name="Slide Number Placeholder 3">
            <a:extLst>
              <a:ext uri="{FF2B5EF4-FFF2-40B4-BE49-F238E27FC236}">
                <a16:creationId xmlns:a16="http://schemas.microsoft.com/office/drawing/2014/main" id="{310234B9-07AB-2D65-98F6-066EEE1979B1}"/>
              </a:ext>
            </a:extLst>
          </p:cNvPr>
          <p:cNvSpPr>
            <a:spLocks noGrp="1"/>
          </p:cNvSpPr>
          <p:nvPr>
            <p:ph type="sldNum" sz="quarter" idx="12"/>
          </p:nvPr>
        </p:nvSpPr>
        <p:spPr/>
        <p:txBody>
          <a:bodyPr/>
          <a:lstStyle/>
          <a:p>
            <a:fld id="{B4E9AFF7-6653-6A4D-A979-64D2F5BECA26}" type="slidenum">
              <a:rPr lang="en-US" smtClean="0"/>
              <a:t>28</a:t>
            </a:fld>
            <a:endParaRPr lang="en-US"/>
          </a:p>
        </p:txBody>
      </p:sp>
    </p:spTree>
    <p:extLst>
      <p:ext uri="{BB962C8B-B14F-4D97-AF65-F5344CB8AC3E}">
        <p14:creationId xmlns:p14="http://schemas.microsoft.com/office/powerpoint/2010/main" val="484700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3C820EE-0211-AF8C-386C-FE187FE8DC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3B0CA-B87C-D271-8CE7-8D758D3B318F}"/>
              </a:ext>
            </a:extLst>
          </p:cNvPr>
          <p:cNvSpPr>
            <a:spLocks noGrp="1"/>
          </p:cNvSpPr>
          <p:nvPr>
            <p:ph type="title"/>
          </p:nvPr>
        </p:nvSpPr>
        <p:spPr/>
        <p:txBody>
          <a:bodyPr/>
          <a:lstStyle/>
          <a:p>
            <a:r>
              <a:rPr lang="en-US" dirty="0"/>
              <a:t>APPROACH: </a:t>
            </a:r>
            <a:r>
              <a:rPr lang="en-US" b="1" dirty="0"/>
              <a:t>LEARNING HEURISTICS WITH A* SEARCH AND PREDICATE REUSE</a:t>
            </a:r>
            <a:endParaRPr lang="en-US" dirty="0"/>
          </a:p>
        </p:txBody>
      </p:sp>
      <p:sp>
        <p:nvSpPr>
          <p:cNvPr id="3" name="Content Placeholder 2">
            <a:extLst>
              <a:ext uri="{FF2B5EF4-FFF2-40B4-BE49-F238E27FC236}">
                <a16:creationId xmlns:a16="http://schemas.microsoft.com/office/drawing/2014/main" id="{7FB9D99E-A8FB-FFFF-EE95-77CBE1083EBA}"/>
              </a:ext>
            </a:extLst>
          </p:cNvPr>
          <p:cNvSpPr>
            <a:spLocks noGrp="1"/>
          </p:cNvSpPr>
          <p:nvPr>
            <p:ph idx="1"/>
          </p:nvPr>
        </p:nvSpPr>
        <p:spPr>
          <a:xfrm>
            <a:off x="838199" y="1825625"/>
            <a:ext cx="5992091" cy="3992079"/>
          </a:xfrm>
        </p:spPr>
        <p:txBody>
          <a:bodyPr>
            <a:normAutofit/>
          </a:bodyPr>
          <a:lstStyle/>
          <a:p>
            <a:r>
              <a:rPr lang="en-US" sz="1600" dirty="0"/>
              <a:t>Add rules learned for smaller cost-to-go values as background knowledge when learning for larger values.</a:t>
            </a:r>
          </a:p>
          <a:p>
            <a:r>
              <a:rPr lang="en-US" sz="1600" dirty="0"/>
              <a:t>This enables a dynamic programming style buildup from simple to complex heuristics.</a:t>
            </a:r>
          </a:p>
        </p:txBody>
      </p:sp>
      <p:sp>
        <p:nvSpPr>
          <p:cNvPr id="5" name="Rectangle 4">
            <a:extLst>
              <a:ext uri="{FF2B5EF4-FFF2-40B4-BE49-F238E27FC236}">
                <a16:creationId xmlns:a16="http://schemas.microsoft.com/office/drawing/2014/main" id="{C28ECE0A-162E-12A9-56E6-CE064BA5EA66}"/>
              </a:ext>
            </a:extLst>
          </p:cNvPr>
          <p:cNvSpPr/>
          <p:nvPr/>
        </p:nvSpPr>
        <p:spPr>
          <a:xfrm>
            <a:off x="5816600" y="3989763"/>
            <a:ext cx="1814945" cy="1529393"/>
          </a:xfrm>
          <a:prstGeom prst="rect">
            <a:avLst/>
          </a:prstGeom>
          <a:solidFill>
            <a:schemeClr val="lt1">
              <a:alpha val="0"/>
            </a:schemeClr>
          </a:solidFill>
          <a:ln w="254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C45E8EAC-4730-36FE-B62E-1D1F966FC015}"/>
              </a:ext>
            </a:extLst>
          </p:cNvPr>
          <p:cNvSpPr/>
          <p:nvPr/>
        </p:nvSpPr>
        <p:spPr>
          <a:xfrm>
            <a:off x="7490691" y="1756349"/>
            <a:ext cx="3338945" cy="1908925"/>
          </a:xfrm>
          <a:prstGeom prst="rect">
            <a:avLst/>
          </a:prstGeom>
          <a:solidFill>
            <a:schemeClr val="lt1">
              <a:alpha val="0"/>
            </a:schemeClr>
          </a:solidFill>
          <a:ln w="254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descr="Several different types of objects&#10;&#10;AI-generated content may be incorrect.">
            <a:extLst>
              <a:ext uri="{FF2B5EF4-FFF2-40B4-BE49-F238E27FC236}">
                <a16:creationId xmlns:a16="http://schemas.microsoft.com/office/drawing/2014/main" id="{4C84DCD9-7815-5C63-24FE-32D7B76BAD5C}"/>
              </a:ext>
            </a:extLst>
          </p:cNvPr>
          <p:cNvPicPr>
            <a:picLocks noChangeAspect="1"/>
          </p:cNvPicPr>
          <p:nvPr/>
        </p:nvPicPr>
        <p:blipFill>
          <a:blip r:embed="rId3"/>
          <a:stretch>
            <a:fillRect/>
          </a:stretch>
        </p:blipFill>
        <p:spPr>
          <a:xfrm>
            <a:off x="5324763" y="1825625"/>
            <a:ext cx="5863937" cy="3628832"/>
          </a:xfrm>
          <a:prstGeom prst="rect">
            <a:avLst/>
          </a:prstGeom>
        </p:spPr>
      </p:pic>
      <p:sp>
        <p:nvSpPr>
          <p:cNvPr id="4" name="Slide Number Placeholder 3">
            <a:extLst>
              <a:ext uri="{FF2B5EF4-FFF2-40B4-BE49-F238E27FC236}">
                <a16:creationId xmlns:a16="http://schemas.microsoft.com/office/drawing/2014/main" id="{51C44A74-6B18-3E6A-E652-ED928CA56C13}"/>
              </a:ext>
            </a:extLst>
          </p:cNvPr>
          <p:cNvSpPr>
            <a:spLocks noGrp="1"/>
          </p:cNvSpPr>
          <p:nvPr>
            <p:ph type="sldNum" sz="quarter" idx="12"/>
          </p:nvPr>
        </p:nvSpPr>
        <p:spPr/>
        <p:txBody>
          <a:bodyPr/>
          <a:lstStyle/>
          <a:p>
            <a:fld id="{B4E9AFF7-6653-6A4D-A979-64D2F5BECA26}" type="slidenum">
              <a:rPr lang="en-US" smtClean="0"/>
              <a:t>29</a:t>
            </a:fld>
            <a:endParaRPr lang="en-US"/>
          </a:p>
        </p:txBody>
      </p:sp>
    </p:spTree>
    <p:extLst>
      <p:ext uri="{BB962C8B-B14F-4D97-AF65-F5344CB8AC3E}">
        <p14:creationId xmlns:p14="http://schemas.microsoft.com/office/powerpoint/2010/main" val="3187487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7DA1B-3140-2A62-4507-4A1321218A03}"/>
              </a:ext>
            </a:extLst>
          </p:cNvPr>
          <p:cNvSpPr>
            <a:spLocks noGrp="1"/>
          </p:cNvSpPr>
          <p:nvPr>
            <p:ph type="title"/>
          </p:nvPr>
        </p:nvSpPr>
        <p:spPr/>
        <p:txBody>
          <a:bodyPr/>
          <a:lstStyle/>
          <a:p>
            <a:r>
              <a:rPr lang="en-US" dirty="0"/>
              <a:t>PATHFINDING</a:t>
            </a:r>
          </a:p>
        </p:txBody>
      </p:sp>
      <p:sp>
        <p:nvSpPr>
          <p:cNvPr id="3" name="Content Placeholder 2">
            <a:extLst>
              <a:ext uri="{FF2B5EF4-FFF2-40B4-BE49-F238E27FC236}">
                <a16:creationId xmlns:a16="http://schemas.microsoft.com/office/drawing/2014/main" id="{C21B5A04-AFD4-436D-B779-F50770DEA979}"/>
              </a:ext>
            </a:extLst>
          </p:cNvPr>
          <p:cNvSpPr>
            <a:spLocks noGrp="1"/>
          </p:cNvSpPr>
          <p:nvPr>
            <p:ph idx="1"/>
          </p:nvPr>
        </p:nvSpPr>
        <p:spPr>
          <a:xfrm>
            <a:off x="838200" y="1608916"/>
            <a:ext cx="10617200" cy="3151695"/>
          </a:xfrm>
        </p:spPr>
        <p:txBody>
          <a:bodyPr>
            <a:normAutofit/>
          </a:bodyPr>
          <a:lstStyle/>
          <a:p>
            <a:pPr>
              <a:spcBef>
                <a:spcPts val="300"/>
              </a:spcBef>
            </a:pPr>
            <a:r>
              <a:rPr lang="en-US" sz="1600" dirty="0">
                <a:solidFill>
                  <a:srgbClr val="0E101A"/>
                </a:solidFill>
              </a:rPr>
              <a:t>The objective of </a:t>
            </a:r>
            <a:r>
              <a:rPr lang="en-US" sz="1600" b="1" dirty="0">
                <a:solidFill>
                  <a:srgbClr val="17912F"/>
                </a:solidFill>
              </a:rPr>
              <a:t>pathfinding</a:t>
            </a:r>
            <a:r>
              <a:rPr lang="en-US" sz="1600" dirty="0">
                <a:solidFill>
                  <a:srgbClr val="0E101A"/>
                </a:solidFill>
              </a:rPr>
              <a:t> is to find a sequence of </a:t>
            </a:r>
            <a:r>
              <a:rPr lang="en-US" sz="1600" b="1" dirty="0">
                <a:solidFill>
                  <a:srgbClr val="17912F"/>
                </a:solidFill>
              </a:rPr>
              <a:t>actions</a:t>
            </a:r>
            <a:r>
              <a:rPr lang="en-US" sz="1600" dirty="0">
                <a:solidFill>
                  <a:srgbClr val="0E101A"/>
                </a:solidFill>
              </a:rPr>
              <a:t> that forms a path between a given </a:t>
            </a:r>
            <a:r>
              <a:rPr lang="en-US" sz="1600" b="1" dirty="0">
                <a:solidFill>
                  <a:srgbClr val="17912F"/>
                </a:solidFill>
              </a:rPr>
              <a:t>start state </a:t>
            </a:r>
            <a:r>
              <a:rPr lang="en-US" sz="1600" dirty="0">
                <a:solidFill>
                  <a:srgbClr val="0E101A"/>
                </a:solidFill>
              </a:rPr>
              <a:t>and a given </a:t>
            </a:r>
            <a:r>
              <a:rPr lang="en-US" sz="1600" b="1" dirty="0">
                <a:solidFill>
                  <a:srgbClr val="17912F"/>
                </a:solidFill>
              </a:rPr>
              <a:t>goal</a:t>
            </a:r>
            <a:r>
              <a:rPr lang="en-US" sz="1600" dirty="0">
                <a:solidFill>
                  <a:srgbClr val="0E101A"/>
                </a:solidFill>
              </a:rPr>
              <a:t>.</a:t>
            </a:r>
          </a:p>
          <a:p>
            <a:pPr lvl="1">
              <a:spcBef>
                <a:spcPts val="300"/>
              </a:spcBef>
              <a:buFont typeface="Wingdings" pitchFamily="2" charset="2"/>
              <a:buChar char="§"/>
            </a:pPr>
            <a:r>
              <a:rPr lang="en-US" sz="1400" dirty="0">
                <a:solidFill>
                  <a:srgbClr val="0E101A"/>
                </a:solidFill>
              </a:rPr>
              <a:t>A goal is a set of states.</a:t>
            </a:r>
          </a:p>
          <a:p>
            <a:pPr lvl="1">
              <a:spcBef>
                <a:spcPts val="300"/>
              </a:spcBef>
              <a:buFont typeface="Wingdings" pitchFamily="2" charset="2"/>
              <a:buChar char="§"/>
            </a:pPr>
            <a:r>
              <a:rPr lang="en-US" sz="1400" dirty="0">
                <a:solidFill>
                  <a:srgbClr val="0E101A"/>
                </a:solidFill>
              </a:rPr>
              <a:t>Preference for minimum cost paths.</a:t>
            </a:r>
          </a:p>
          <a:p>
            <a:pPr>
              <a:spcBef>
                <a:spcPts val="300"/>
              </a:spcBef>
            </a:pPr>
            <a:r>
              <a:rPr lang="en-US" sz="1600" dirty="0">
                <a:solidFill>
                  <a:srgbClr val="0E101A"/>
                </a:solidFill>
              </a:rPr>
              <a:t>A pathfinding problem can be represented as a weighted directed graph where nodes represent states, edges represent actions that transition between states, and edge weights represent transition costs.</a:t>
            </a:r>
          </a:p>
          <a:p>
            <a:pPr lvl="1">
              <a:spcBef>
                <a:spcPts val="300"/>
              </a:spcBef>
            </a:pPr>
            <a:r>
              <a:rPr lang="en-US" sz="1400" dirty="0">
                <a:solidFill>
                  <a:srgbClr val="0E101A"/>
                </a:solidFill>
              </a:rPr>
              <a:t>The cost of a path is the sum of transition costs.</a:t>
            </a:r>
            <a:endParaRPr lang="en-US" sz="1400" dirty="0"/>
          </a:p>
        </p:txBody>
      </p:sp>
      <p:sp>
        <p:nvSpPr>
          <p:cNvPr id="12" name="TextBox 11">
            <a:extLst>
              <a:ext uri="{FF2B5EF4-FFF2-40B4-BE49-F238E27FC236}">
                <a16:creationId xmlns:a16="http://schemas.microsoft.com/office/drawing/2014/main" id="{97AF3ADB-DFAC-7D3E-EE44-F3F9DEDE7298}"/>
              </a:ext>
            </a:extLst>
          </p:cNvPr>
          <p:cNvSpPr txBox="1"/>
          <p:nvPr/>
        </p:nvSpPr>
        <p:spPr>
          <a:xfrm>
            <a:off x="7532643" y="6215876"/>
            <a:ext cx="9138698" cy="276999"/>
          </a:xfrm>
          <a:prstGeom prst="rect">
            <a:avLst/>
          </a:prstGeom>
          <a:noFill/>
        </p:spPr>
        <p:txBody>
          <a:bodyPr wrap="square">
            <a:spAutoFit/>
          </a:bodyPr>
          <a:lstStyle/>
          <a:p>
            <a:r>
              <a:rPr lang="en-US" sz="1200" dirty="0"/>
              <a:t>https://</a:t>
            </a:r>
            <a:r>
              <a:rPr lang="en-US" sz="1200" dirty="0" err="1"/>
              <a:t>cse.sc.edu</a:t>
            </a:r>
            <a:r>
              <a:rPr lang="en-US" sz="1200" dirty="0"/>
              <a:t>/~</a:t>
            </a:r>
            <a:r>
              <a:rPr lang="en-US" sz="1200" dirty="0" err="1"/>
              <a:t>foresta</a:t>
            </a:r>
            <a:r>
              <a:rPr lang="en-US" sz="1200" dirty="0"/>
              <a:t>/assets/files/</a:t>
            </a:r>
            <a:r>
              <a:rPr lang="en-US" sz="1200" dirty="0" err="1"/>
              <a:t>SoCSMasterClass.pdf</a:t>
            </a:r>
            <a:endParaRPr lang="en-US" sz="1200" dirty="0"/>
          </a:p>
        </p:txBody>
      </p:sp>
      <p:pic>
        <p:nvPicPr>
          <p:cNvPr id="4" name="Picture 3">
            <a:extLst>
              <a:ext uri="{FF2B5EF4-FFF2-40B4-BE49-F238E27FC236}">
                <a16:creationId xmlns:a16="http://schemas.microsoft.com/office/drawing/2014/main" id="{47EE8241-65CF-10D0-8E7C-12BD1CCBBD55}"/>
              </a:ext>
            </a:extLst>
          </p:cNvPr>
          <p:cNvPicPr>
            <a:picLocks noChangeAspect="1"/>
          </p:cNvPicPr>
          <p:nvPr/>
        </p:nvPicPr>
        <p:blipFill>
          <a:blip r:embed="rId3"/>
          <a:stretch>
            <a:fillRect/>
          </a:stretch>
        </p:blipFill>
        <p:spPr>
          <a:xfrm>
            <a:off x="3158294" y="3575017"/>
            <a:ext cx="4100635" cy="2323974"/>
          </a:xfrm>
          <a:prstGeom prst="rect">
            <a:avLst/>
          </a:prstGeom>
        </p:spPr>
      </p:pic>
      <p:pic>
        <p:nvPicPr>
          <p:cNvPr id="5" name="Picture 4">
            <a:extLst>
              <a:ext uri="{FF2B5EF4-FFF2-40B4-BE49-F238E27FC236}">
                <a16:creationId xmlns:a16="http://schemas.microsoft.com/office/drawing/2014/main" id="{74CAA094-171A-FF82-BB49-DC31BE8A942B}"/>
              </a:ext>
            </a:extLst>
          </p:cNvPr>
          <p:cNvPicPr>
            <a:picLocks noChangeAspect="1"/>
          </p:cNvPicPr>
          <p:nvPr/>
        </p:nvPicPr>
        <p:blipFill>
          <a:blip r:embed="rId4"/>
          <a:stretch>
            <a:fillRect/>
          </a:stretch>
        </p:blipFill>
        <p:spPr>
          <a:xfrm>
            <a:off x="7831456" y="4193931"/>
            <a:ext cx="1747567" cy="1133359"/>
          </a:xfrm>
          <a:prstGeom prst="rect">
            <a:avLst/>
          </a:prstGeom>
        </p:spPr>
      </p:pic>
      <p:sp>
        <p:nvSpPr>
          <p:cNvPr id="6" name="Slide Number Placeholder 5">
            <a:extLst>
              <a:ext uri="{FF2B5EF4-FFF2-40B4-BE49-F238E27FC236}">
                <a16:creationId xmlns:a16="http://schemas.microsoft.com/office/drawing/2014/main" id="{912A1C4E-AF4A-6BF0-C8E4-4D2798294426}"/>
              </a:ext>
            </a:extLst>
          </p:cNvPr>
          <p:cNvSpPr>
            <a:spLocks noGrp="1"/>
          </p:cNvSpPr>
          <p:nvPr>
            <p:ph type="sldNum" sz="quarter" idx="12"/>
          </p:nvPr>
        </p:nvSpPr>
        <p:spPr/>
        <p:txBody>
          <a:bodyPr/>
          <a:lstStyle/>
          <a:p>
            <a:fld id="{B4E9AFF7-6653-6A4D-A979-64D2F5BECA26}" type="slidenum">
              <a:rPr lang="en-US" smtClean="0"/>
              <a:t>3</a:t>
            </a:fld>
            <a:endParaRPr lang="en-US"/>
          </a:p>
        </p:txBody>
      </p:sp>
    </p:spTree>
    <p:extLst>
      <p:ext uri="{BB962C8B-B14F-4D97-AF65-F5344CB8AC3E}">
        <p14:creationId xmlns:p14="http://schemas.microsoft.com/office/powerpoint/2010/main" val="29609843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746AC04-952B-63E4-37A1-D5010DCD35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09DFA5-404D-6E6C-7B5C-265F76232F4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6C3247A-C1AA-E7CF-F7BD-9B601F3CBB8F}"/>
              </a:ext>
            </a:extLst>
          </p:cNvPr>
          <p:cNvSpPr>
            <a:spLocks noGrp="1"/>
          </p:cNvSpPr>
          <p:nvPr>
            <p:ph idx="1"/>
          </p:nvPr>
        </p:nvSpPr>
        <p:spPr>
          <a:xfrm>
            <a:off x="930798" y="1432960"/>
            <a:ext cx="10515600" cy="3992079"/>
          </a:xfrm>
        </p:spPr>
        <p:txBody>
          <a:bodyPr>
            <a:noAutofit/>
          </a:bodyPr>
          <a:lstStyle/>
          <a:p>
            <a:r>
              <a:rPr lang="en-US" sz="1600" b="1" dirty="0">
                <a:solidFill>
                  <a:schemeClr val="tx2">
                    <a:lumMod val="75000"/>
                  </a:schemeClr>
                </a:solidFill>
              </a:rPr>
              <a:t>Background</a:t>
            </a:r>
          </a:p>
          <a:p>
            <a:r>
              <a:rPr lang="en-US" sz="1600" b="1" dirty="0">
                <a:solidFill>
                  <a:schemeClr val="tx2">
                    <a:lumMod val="50000"/>
                  </a:schemeClr>
                </a:solidFill>
              </a:rPr>
              <a:t>Motivation</a:t>
            </a:r>
          </a:p>
          <a:p>
            <a:r>
              <a:rPr lang="en-US" sz="1600" b="1" dirty="0">
                <a:solidFill>
                  <a:schemeClr val="tx2">
                    <a:lumMod val="50000"/>
                  </a:schemeClr>
                </a:solidFill>
              </a:rPr>
              <a:t>Problem Statement</a:t>
            </a:r>
          </a:p>
          <a:p>
            <a:r>
              <a:rPr lang="en-US" sz="1600" b="1" dirty="0">
                <a:solidFill>
                  <a:schemeClr val="tx2">
                    <a:lumMod val="50000"/>
                  </a:schemeClr>
                </a:solidFill>
              </a:rPr>
              <a:t>Mapping states to numbers</a:t>
            </a:r>
          </a:p>
          <a:p>
            <a:r>
              <a:rPr lang="en-US" sz="1600" b="1" dirty="0">
                <a:solidFill>
                  <a:schemeClr val="tx2">
                    <a:lumMod val="50000"/>
                  </a:schemeClr>
                </a:solidFill>
              </a:rPr>
              <a:t>Learning Logic Program Heuristics for Supervised Dataset</a:t>
            </a:r>
          </a:p>
          <a:p>
            <a:pPr lvl="1">
              <a:buFont typeface="Wingdings" pitchFamily="2" charset="2"/>
              <a:buChar char="§"/>
            </a:pPr>
            <a:r>
              <a:rPr lang="en-US" sz="1400" b="1" dirty="0">
                <a:solidFill>
                  <a:schemeClr val="tx2">
                    <a:lumMod val="50000"/>
                  </a:schemeClr>
                </a:solidFill>
              </a:rPr>
              <a:t>Generating Dataset</a:t>
            </a:r>
          </a:p>
          <a:p>
            <a:pPr lvl="1">
              <a:buFont typeface="Wingdings" pitchFamily="2" charset="2"/>
              <a:buChar char="§"/>
            </a:pPr>
            <a:r>
              <a:rPr lang="en-US" sz="1400" b="1" dirty="0">
                <a:solidFill>
                  <a:schemeClr val="tx2">
                    <a:lumMod val="50000"/>
                  </a:schemeClr>
                </a:solidFill>
              </a:rPr>
              <a:t>Learning Logic Program Heuristics for Supervised Datasets with Predicate Reuse</a:t>
            </a:r>
          </a:p>
          <a:p>
            <a:r>
              <a:rPr lang="en-US" sz="1600" b="1" dirty="0">
                <a:solidFill>
                  <a:schemeClr val="tx2">
                    <a:lumMod val="50000"/>
                  </a:schemeClr>
                </a:solidFill>
              </a:rPr>
              <a:t>Logic Program Heuristics With Dynamic Programming Search</a:t>
            </a:r>
          </a:p>
          <a:p>
            <a:pPr lvl="1">
              <a:buFont typeface="Wingdings" pitchFamily="2" charset="2"/>
              <a:buChar char="§"/>
            </a:pPr>
            <a:r>
              <a:rPr lang="en-US" sz="1400" b="1" dirty="0">
                <a:solidFill>
                  <a:schemeClr val="tx2">
                    <a:lumMod val="50000"/>
                  </a:schemeClr>
                </a:solidFill>
              </a:rPr>
              <a:t>Generating Dataset with A* Search</a:t>
            </a:r>
          </a:p>
          <a:p>
            <a:pPr lvl="1">
              <a:buFont typeface="Wingdings" pitchFamily="2" charset="2"/>
              <a:buChar char="§"/>
            </a:pPr>
            <a:r>
              <a:rPr lang="en-US" sz="1400" b="1" dirty="0">
                <a:solidFill>
                  <a:schemeClr val="tx2">
                    <a:lumMod val="50000"/>
                  </a:schemeClr>
                </a:solidFill>
              </a:rPr>
              <a:t>Learning Heuristics Without Predicate Reuse</a:t>
            </a:r>
          </a:p>
          <a:p>
            <a:pPr lvl="1">
              <a:buFont typeface="Wingdings" pitchFamily="2" charset="2"/>
              <a:buChar char="§"/>
            </a:pPr>
            <a:r>
              <a:rPr lang="en-US" sz="1400" b="1" dirty="0">
                <a:solidFill>
                  <a:schemeClr val="tx2">
                    <a:lumMod val="50000"/>
                  </a:schemeClr>
                </a:solidFill>
              </a:rPr>
              <a:t>Learning Heuristics With Predicate Reuse</a:t>
            </a:r>
          </a:p>
          <a:p>
            <a:r>
              <a:rPr lang="en-US" sz="1600" b="1" dirty="0">
                <a:solidFill>
                  <a:srgbClr val="B90A08"/>
                </a:solidFill>
              </a:rPr>
              <a:t>Performance Evaluation</a:t>
            </a:r>
          </a:p>
          <a:p>
            <a:r>
              <a:rPr lang="en-US" sz="1600" b="1" dirty="0">
                <a:solidFill>
                  <a:schemeClr val="tx2">
                    <a:lumMod val="50000"/>
                  </a:schemeClr>
                </a:solidFill>
              </a:rPr>
              <a:t>Explainability</a:t>
            </a:r>
          </a:p>
          <a:p>
            <a:r>
              <a:rPr lang="en-US" sz="1600" b="1" dirty="0" err="1">
                <a:solidFill>
                  <a:schemeClr val="tx2">
                    <a:lumMod val="50000"/>
                  </a:schemeClr>
                </a:solidFill>
              </a:rPr>
              <a:t>Takehome</a:t>
            </a:r>
            <a:endParaRPr lang="en-US" sz="1600" b="1" dirty="0">
              <a:solidFill>
                <a:srgbClr val="B90A08"/>
              </a:solidFill>
            </a:endParaRPr>
          </a:p>
        </p:txBody>
      </p:sp>
    </p:spTree>
    <p:extLst>
      <p:ext uri="{BB962C8B-B14F-4D97-AF65-F5344CB8AC3E}">
        <p14:creationId xmlns:p14="http://schemas.microsoft.com/office/powerpoint/2010/main" val="4235381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330AB5C-06F7-2A26-7D0A-7A6E6AE152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F16FF8-5200-9B39-FDF7-B2A78AD463FE}"/>
              </a:ext>
            </a:extLst>
          </p:cNvPr>
          <p:cNvSpPr>
            <a:spLocks noGrp="1"/>
          </p:cNvSpPr>
          <p:nvPr>
            <p:ph type="title"/>
          </p:nvPr>
        </p:nvSpPr>
        <p:spPr>
          <a:xfrm>
            <a:off x="838200" y="365125"/>
            <a:ext cx="10515600" cy="1325563"/>
          </a:xfrm>
        </p:spPr>
        <p:txBody>
          <a:bodyPr anchor="ctr">
            <a:normAutofit/>
          </a:bodyPr>
          <a:lstStyle/>
          <a:p>
            <a:r>
              <a:rPr lang="en-US" dirty="0"/>
              <a:t>PERFORMANCE WITH AND WITHOUT PREDICATE REUSE </a:t>
            </a:r>
          </a:p>
        </p:txBody>
      </p:sp>
      <p:sp>
        <p:nvSpPr>
          <p:cNvPr id="9" name="Content Placeholder 2">
            <a:extLst>
              <a:ext uri="{FF2B5EF4-FFF2-40B4-BE49-F238E27FC236}">
                <a16:creationId xmlns:a16="http://schemas.microsoft.com/office/drawing/2014/main" id="{6615A575-AC68-0236-8938-C2A12A0242B9}"/>
              </a:ext>
            </a:extLst>
          </p:cNvPr>
          <p:cNvSpPr>
            <a:spLocks noGrp="1"/>
          </p:cNvSpPr>
          <p:nvPr>
            <p:ph sz="half" idx="1"/>
          </p:nvPr>
        </p:nvSpPr>
        <p:spPr>
          <a:xfrm>
            <a:off x="838200" y="1825625"/>
            <a:ext cx="3907420" cy="4043761"/>
          </a:xfrm>
        </p:spPr>
        <p:txBody>
          <a:bodyPr>
            <a:normAutofit/>
          </a:bodyPr>
          <a:lstStyle/>
          <a:p>
            <a:r>
              <a:rPr lang="en-US" sz="1600" dirty="0"/>
              <a:t>We can see increasing the sample size during training improves test accuracy in terms of R</a:t>
            </a:r>
            <a:r>
              <a:rPr lang="en-US" sz="1600" baseline="30000" dirty="0"/>
              <a:t>2</a:t>
            </a:r>
            <a:r>
              <a:rPr lang="en-US" sz="1600" dirty="0"/>
              <a:t> score and Mean Squared Error (MSE). </a:t>
            </a:r>
          </a:p>
          <a:p>
            <a:r>
              <a:rPr lang="en-US" sz="1600" dirty="0"/>
              <a:t>Predicate reuse performs consistently better for heuristics learned with state sizes &gt;=500.</a:t>
            </a:r>
          </a:p>
        </p:txBody>
      </p:sp>
      <p:sp>
        <p:nvSpPr>
          <p:cNvPr id="12" name="TextBox 11">
            <a:extLst>
              <a:ext uri="{FF2B5EF4-FFF2-40B4-BE49-F238E27FC236}">
                <a16:creationId xmlns:a16="http://schemas.microsoft.com/office/drawing/2014/main" id="{F2FDA42E-511F-7790-47E1-B46F081F1321}"/>
              </a:ext>
            </a:extLst>
          </p:cNvPr>
          <p:cNvSpPr txBox="1"/>
          <p:nvPr/>
        </p:nvSpPr>
        <p:spPr>
          <a:xfrm>
            <a:off x="7130356" y="6352114"/>
            <a:ext cx="6096000" cy="307777"/>
          </a:xfrm>
          <a:prstGeom prst="rect">
            <a:avLst/>
          </a:prstGeom>
          <a:noFill/>
        </p:spPr>
        <p:txBody>
          <a:bodyPr wrap="square">
            <a:spAutoFit/>
          </a:bodyPr>
          <a:lstStyle/>
          <a:p>
            <a:r>
              <a:rPr lang="en-US" sz="1400" dirty="0"/>
              <a:t>Figure: Test result on 942 test samples.</a:t>
            </a:r>
          </a:p>
        </p:txBody>
      </p:sp>
      <p:pic>
        <p:nvPicPr>
          <p:cNvPr id="8" name="Picture 7" descr="A graph of different colored bars&#10;&#10;AI-generated content may be incorrect.">
            <a:extLst>
              <a:ext uri="{FF2B5EF4-FFF2-40B4-BE49-F238E27FC236}">
                <a16:creationId xmlns:a16="http://schemas.microsoft.com/office/drawing/2014/main" id="{979FF944-0686-9AA4-0A72-B0C797AF1019}"/>
              </a:ext>
            </a:extLst>
          </p:cNvPr>
          <p:cNvPicPr>
            <a:picLocks noChangeAspect="1"/>
          </p:cNvPicPr>
          <p:nvPr/>
        </p:nvPicPr>
        <p:blipFill>
          <a:blip r:embed="rId3"/>
          <a:stretch>
            <a:fillRect/>
          </a:stretch>
        </p:blipFill>
        <p:spPr>
          <a:xfrm>
            <a:off x="5349240" y="1055583"/>
            <a:ext cx="6095999" cy="5325572"/>
          </a:xfrm>
          <a:prstGeom prst="rect">
            <a:avLst/>
          </a:prstGeom>
        </p:spPr>
      </p:pic>
      <p:sp>
        <p:nvSpPr>
          <p:cNvPr id="3" name="Slide Number Placeholder 2">
            <a:extLst>
              <a:ext uri="{FF2B5EF4-FFF2-40B4-BE49-F238E27FC236}">
                <a16:creationId xmlns:a16="http://schemas.microsoft.com/office/drawing/2014/main" id="{BB00E630-4C9B-DF6F-0EA2-C0F416923E40}"/>
              </a:ext>
            </a:extLst>
          </p:cNvPr>
          <p:cNvSpPr>
            <a:spLocks noGrp="1"/>
          </p:cNvSpPr>
          <p:nvPr>
            <p:ph type="sldNum" sz="quarter" idx="12"/>
          </p:nvPr>
        </p:nvSpPr>
        <p:spPr/>
        <p:txBody>
          <a:bodyPr/>
          <a:lstStyle/>
          <a:p>
            <a:fld id="{B4E9AFF7-6653-6A4D-A979-64D2F5BECA26}" type="slidenum">
              <a:rPr lang="en-US" smtClean="0"/>
              <a:t>31</a:t>
            </a:fld>
            <a:endParaRPr lang="en-US"/>
          </a:p>
        </p:txBody>
      </p:sp>
    </p:spTree>
    <p:extLst>
      <p:ext uri="{BB962C8B-B14F-4D97-AF65-F5344CB8AC3E}">
        <p14:creationId xmlns:p14="http://schemas.microsoft.com/office/powerpoint/2010/main" val="3371673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4030222-FC6D-54D1-EFBD-8A58DF4E8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A6C895-F11B-3B64-77D1-4DB93A0CA899}"/>
              </a:ext>
            </a:extLst>
          </p:cNvPr>
          <p:cNvSpPr>
            <a:spLocks noGrp="1"/>
          </p:cNvSpPr>
          <p:nvPr>
            <p:ph type="title"/>
          </p:nvPr>
        </p:nvSpPr>
        <p:spPr>
          <a:xfrm>
            <a:off x="838199" y="365125"/>
            <a:ext cx="11164747" cy="1325563"/>
          </a:xfrm>
        </p:spPr>
        <p:txBody>
          <a:bodyPr anchor="ctr">
            <a:normAutofit/>
          </a:bodyPr>
          <a:lstStyle/>
          <a:p>
            <a:r>
              <a:rPr lang="en-US" dirty="0"/>
              <a:t>PERFORMANCE WITH AND WITHOUT SUPERVISED LEARNING</a:t>
            </a:r>
          </a:p>
        </p:txBody>
      </p:sp>
      <p:sp>
        <p:nvSpPr>
          <p:cNvPr id="9" name="Content Placeholder 2">
            <a:extLst>
              <a:ext uri="{FF2B5EF4-FFF2-40B4-BE49-F238E27FC236}">
                <a16:creationId xmlns:a16="http://schemas.microsoft.com/office/drawing/2014/main" id="{F86A9049-F8CA-72D3-25A0-5417977613B1}"/>
              </a:ext>
            </a:extLst>
          </p:cNvPr>
          <p:cNvSpPr>
            <a:spLocks noGrp="1"/>
          </p:cNvSpPr>
          <p:nvPr>
            <p:ph sz="half" idx="1"/>
          </p:nvPr>
        </p:nvSpPr>
        <p:spPr>
          <a:xfrm>
            <a:off x="838200" y="1825625"/>
            <a:ext cx="3363410" cy="4043761"/>
          </a:xfrm>
        </p:spPr>
        <p:txBody>
          <a:bodyPr>
            <a:normAutofit/>
          </a:bodyPr>
          <a:lstStyle/>
          <a:p>
            <a:r>
              <a:rPr lang="en-US" sz="1600" dirty="0"/>
              <a:t>We observe the results with and without supervised learning.</a:t>
            </a:r>
          </a:p>
          <a:p>
            <a:r>
              <a:rPr lang="en-US" sz="1600" dirty="0"/>
              <a:t>We see that a heuristic function trained with all data does not perform as well as when we have a sample size of 1000 or 2000.</a:t>
            </a:r>
          </a:p>
          <a:p>
            <a:r>
              <a:rPr lang="en-US" sz="1600" dirty="0"/>
              <a:t>We have more training data, but according to these metrics, we do a poor job of estimating the cost-to-go. Why does this occur?</a:t>
            </a:r>
          </a:p>
        </p:txBody>
      </p:sp>
      <p:sp>
        <p:nvSpPr>
          <p:cNvPr id="12" name="TextBox 11">
            <a:extLst>
              <a:ext uri="{FF2B5EF4-FFF2-40B4-BE49-F238E27FC236}">
                <a16:creationId xmlns:a16="http://schemas.microsoft.com/office/drawing/2014/main" id="{062D2AE5-F504-1814-E1E5-4800954FEF9C}"/>
              </a:ext>
            </a:extLst>
          </p:cNvPr>
          <p:cNvSpPr txBox="1"/>
          <p:nvPr/>
        </p:nvSpPr>
        <p:spPr>
          <a:xfrm>
            <a:off x="7037762" y="6355525"/>
            <a:ext cx="6096000" cy="307777"/>
          </a:xfrm>
          <a:prstGeom prst="rect">
            <a:avLst/>
          </a:prstGeom>
          <a:noFill/>
        </p:spPr>
        <p:txBody>
          <a:bodyPr wrap="square">
            <a:spAutoFit/>
          </a:bodyPr>
          <a:lstStyle/>
          <a:p>
            <a:r>
              <a:rPr lang="en-US" sz="1400" dirty="0"/>
              <a:t>Figure: Test result on 942 test samples.</a:t>
            </a:r>
          </a:p>
        </p:txBody>
      </p:sp>
      <p:pic>
        <p:nvPicPr>
          <p:cNvPr id="4" name="Picture 3" descr="A graph of different colored bars&#10;&#10;AI-generated content may be incorrect.">
            <a:extLst>
              <a:ext uri="{FF2B5EF4-FFF2-40B4-BE49-F238E27FC236}">
                <a16:creationId xmlns:a16="http://schemas.microsoft.com/office/drawing/2014/main" id="{08470C59-7B97-E471-C622-8710C784C1BA}"/>
              </a:ext>
            </a:extLst>
          </p:cNvPr>
          <p:cNvPicPr>
            <a:picLocks noChangeAspect="1"/>
          </p:cNvPicPr>
          <p:nvPr/>
        </p:nvPicPr>
        <p:blipFill>
          <a:blip r:embed="rId3"/>
          <a:stretch>
            <a:fillRect/>
          </a:stretch>
        </p:blipFill>
        <p:spPr>
          <a:xfrm>
            <a:off x="5382229" y="1051056"/>
            <a:ext cx="6099048" cy="5328234"/>
          </a:xfrm>
          <a:prstGeom prst="rect">
            <a:avLst/>
          </a:prstGeom>
        </p:spPr>
      </p:pic>
      <p:sp>
        <p:nvSpPr>
          <p:cNvPr id="3" name="Slide Number Placeholder 2">
            <a:extLst>
              <a:ext uri="{FF2B5EF4-FFF2-40B4-BE49-F238E27FC236}">
                <a16:creationId xmlns:a16="http://schemas.microsoft.com/office/drawing/2014/main" id="{DFDBE12F-2115-44F8-6DA2-E02D0F2263CE}"/>
              </a:ext>
            </a:extLst>
          </p:cNvPr>
          <p:cNvSpPr>
            <a:spLocks noGrp="1"/>
          </p:cNvSpPr>
          <p:nvPr>
            <p:ph type="sldNum" sz="quarter" idx="12"/>
          </p:nvPr>
        </p:nvSpPr>
        <p:spPr/>
        <p:txBody>
          <a:bodyPr/>
          <a:lstStyle/>
          <a:p>
            <a:fld id="{B4E9AFF7-6653-6A4D-A979-64D2F5BECA26}" type="slidenum">
              <a:rPr lang="en-US" smtClean="0"/>
              <a:t>32</a:t>
            </a:fld>
            <a:endParaRPr lang="en-US"/>
          </a:p>
        </p:txBody>
      </p:sp>
    </p:spTree>
    <p:extLst>
      <p:ext uri="{BB962C8B-B14F-4D97-AF65-F5344CB8AC3E}">
        <p14:creationId xmlns:p14="http://schemas.microsoft.com/office/powerpoint/2010/main" val="3480290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80093D4-9B4C-F537-142A-2A776C3A5B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42D6B1-778C-1B10-8B28-A29D63EF4934}"/>
              </a:ext>
            </a:extLst>
          </p:cNvPr>
          <p:cNvSpPr>
            <a:spLocks noGrp="1"/>
          </p:cNvSpPr>
          <p:nvPr>
            <p:ph type="title"/>
          </p:nvPr>
        </p:nvSpPr>
        <p:spPr>
          <a:xfrm>
            <a:off x="838200" y="365124"/>
            <a:ext cx="10805932" cy="1325880"/>
          </a:xfrm>
        </p:spPr>
        <p:txBody>
          <a:bodyPr anchor="ctr">
            <a:normAutofit/>
          </a:bodyPr>
          <a:lstStyle/>
          <a:p>
            <a:r>
              <a:rPr lang="en-US" dirty="0"/>
              <a:t>PERFORMANCE WITH AND WITHOUT SUPERVISED LEARNING</a:t>
            </a:r>
          </a:p>
        </p:txBody>
      </p:sp>
      <p:sp>
        <p:nvSpPr>
          <p:cNvPr id="9" name="Content Placeholder 2">
            <a:extLst>
              <a:ext uri="{FF2B5EF4-FFF2-40B4-BE49-F238E27FC236}">
                <a16:creationId xmlns:a16="http://schemas.microsoft.com/office/drawing/2014/main" id="{C8F2EB68-163B-48BF-DB2C-22E828A568B1}"/>
              </a:ext>
            </a:extLst>
          </p:cNvPr>
          <p:cNvSpPr>
            <a:spLocks noGrp="1"/>
          </p:cNvSpPr>
          <p:nvPr>
            <p:ph sz="half" idx="1"/>
          </p:nvPr>
        </p:nvSpPr>
        <p:spPr>
          <a:xfrm>
            <a:off x="838200" y="1825625"/>
            <a:ext cx="4547616" cy="4043761"/>
          </a:xfrm>
        </p:spPr>
        <p:txBody>
          <a:bodyPr>
            <a:normAutofit lnSpcReduction="10000"/>
          </a:bodyPr>
          <a:lstStyle/>
          <a:p>
            <a:r>
              <a:rPr lang="en-US" sz="1600" dirty="0"/>
              <a:t>We observe the results with and without supervised learning.</a:t>
            </a:r>
          </a:p>
          <a:p>
            <a:r>
              <a:rPr lang="en-US" sz="1600" dirty="0"/>
              <a:t>We see that a heuristic function trained with all data does not perform as well as when we have a sample size of 1000 or 2000.</a:t>
            </a:r>
          </a:p>
          <a:p>
            <a:r>
              <a:rPr lang="en-US" sz="1600" dirty="0"/>
              <a:t>We have more training data, but according to these metrics, we do a poor job of estimating the cost-to-go. Why does this occur?</a:t>
            </a:r>
          </a:p>
          <a:p>
            <a:r>
              <a:rPr lang="en-US" sz="1600" dirty="0"/>
              <a:t>We believe this is because, since we are using the entire dataset, there are more negative examples and, therefore, Popper requires more time to find a hypothesis that does not entail any negative examples.</a:t>
            </a:r>
          </a:p>
          <a:p>
            <a:r>
              <a:rPr lang="en-US" sz="1600" dirty="0"/>
              <a:t>So, in case it cannot differentiate between positive and negative datasets, the results underestimate the heuristic value.</a:t>
            </a:r>
          </a:p>
        </p:txBody>
      </p:sp>
      <p:sp>
        <p:nvSpPr>
          <p:cNvPr id="3" name="TextBox 2">
            <a:extLst>
              <a:ext uri="{FF2B5EF4-FFF2-40B4-BE49-F238E27FC236}">
                <a16:creationId xmlns:a16="http://schemas.microsoft.com/office/drawing/2014/main" id="{63398E53-1692-1ABD-45ED-F51CF6ED7F40}"/>
              </a:ext>
            </a:extLst>
          </p:cNvPr>
          <p:cNvSpPr txBox="1"/>
          <p:nvPr/>
        </p:nvSpPr>
        <p:spPr>
          <a:xfrm>
            <a:off x="7037762" y="6355525"/>
            <a:ext cx="6096000" cy="307777"/>
          </a:xfrm>
          <a:prstGeom prst="rect">
            <a:avLst/>
          </a:prstGeom>
          <a:noFill/>
        </p:spPr>
        <p:txBody>
          <a:bodyPr wrap="square">
            <a:spAutoFit/>
          </a:bodyPr>
          <a:lstStyle/>
          <a:p>
            <a:r>
              <a:rPr lang="en-US" sz="1400" dirty="0"/>
              <a:t>Figure: Test result on 942 test samples.</a:t>
            </a:r>
          </a:p>
        </p:txBody>
      </p:sp>
      <p:pic>
        <p:nvPicPr>
          <p:cNvPr id="5" name="Picture 4" descr="A graph of different colored bars&#10;&#10;AI-generated content may be incorrect.">
            <a:extLst>
              <a:ext uri="{FF2B5EF4-FFF2-40B4-BE49-F238E27FC236}">
                <a16:creationId xmlns:a16="http://schemas.microsoft.com/office/drawing/2014/main" id="{A99F3332-F0F0-67CA-7188-265517ED67E9}"/>
              </a:ext>
            </a:extLst>
          </p:cNvPr>
          <p:cNvPicPr>
            <a:picLocks noChangeAspect="1"/>
          </p:cNvPicPr>
          <p:nvPr/>
        </p:nvPicPr>
        <p:blipFill>
          <a:blip r:embed="rId3"/>
          <a:stretch>
            <a:fillRect/>
          </a:stretch>
        </p:blipFill>
        <p:spPr>
          <a:xfrm>
            <a:off x="5382229" y="1051056"/>
            <a:ext cx="6099048" cy="5328234"/>
          </a:xfrm>
          <a:prstGeom prst="rect">
            <a:avLst/>
          </a:prstGeom>
        </p:spPr>
      </p:pic>
      <p:sp>
        <p:nvSpPr>
          <p:cNvPr id="4" name="Slide Number Placeholder 3">
            <a:extLst>
              <a:ext uri="{FF2B5EF4-FFF2-40B4-BE49-F238E27FC236}">
                <a16:creationId xmlns:a16="http://schemas.microsoft.com/office/drawing/2014/main" id="{A682EC19-F3DD-4FD6-30BF-89FB22B23673}"/>
              </a:ext>
            </a:extLst>
          </p:cNvPr>
          <p:cNvSpPr>
            <a:spLocks noGrp="1"/>
          </p:cNvSpPr>
          <p:nvPr>
            <p:ph type="sldNum" sz="quarter" idx="12"/>
          </p:nvPr>
        </p:nvSpPr>
        <p:spPr/>
        <p:txBody>
          <a:bodyPr/>
          <a:lstStyle/>
          <a:p>
            <a:fld id="{B4E9AFF7-6653-6A4D-A979-64D2F5BECA26}" type="slidenum">
              <a:rPr lang="en-US" smtClean="0"/>
              <a:t>33</a:t>
            </a:fld>
            <a:endParaRPr lang="en-US"/>
          </a:p>
        </p:txBody>
      </p:sp>
    </p:spTree>
    <p:extLst>
      <p:ext uri="{BB962C8B-B14F-4D97-AF65-F5344CB8AC3E}">
        <p14:creationId xmlns:p14="http://schemas.microsoft.com/office/powerpoint/2010/main" val="653035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969FD91-65F1-D520-ED5D-25037E297C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CEE7A5-5A10-F13D-0F8F-9ECA5015DDB9}"/>
              </a:ext>
            </a:extLst>
          </p:cNvPr>
          <p:cNvSpPr>
            <a:spLocks noGrp="1"/>
          </p:cNvSpPr>
          <p:nvPr>
            <p:ph type="title"/>
          </p:nvPr>
        </p:nvSpPr>
        <p:spPr>
          <a:xfrm>
            <a:off x="481263" y="365125"/>
            <a:ext cx="11389895" cy="1325563"/>
          </a:xfrm>
        </p:spPr>
        <p:txBody>
          <a:bodyPr anchor="ctr">
            <a:normAutofit/>
          </a:bodyPr>
          <a:lstStyle/>
          <a:p>
            <a:r>
              <a:rPr lang="en-US" dirty="0"/>
              <a:t>PERFORMANCE WITH AND WITHOUT PREDICATE REUSE </a:t>
            </a:r>
          </a:p>
        </p:txBody>
      </p:sp>
      <p:sp>
        <p:nvSpPr>
          <p:cNvPr id="35" name="TextBox 34">
            <a:extLst>
              <a:ext uri="{FF2B5EF4-FFF2-40B4-BE49-F238E27FC236}">
                <a16:creationId xmlns:a16="http://schemas.microsoft.com/office/drawing/2014/main" id="{3A79E45B-2B36-4B59-53BF-67EFBB2C8B23}"/>
              </a:ext>
            </a:extLst>
          </p:cNvPr>
          <p:cNvSpPr txBox="1"/>
          <p:nvPr/>
        </p:nvSpPr>
        <p:spPr>
          <a:xfrm>
            <a:off x="5683189" y="3827384"/>
            <a:ext cx="6096000" cy="230832"/>
          </a:xfrm>
          <a:prstGeom prst="rect">
            <a:avLst/>
          </a:prstGeom>
          <a:noFill/>
        </p:spPr>
        <p:txBody>
          <a:bodyPr wrap="square">
            <a:spAutoFit/>
          </a:bodyPr>
          <a:lstStyle/>
          <a:p>
            <a:r>
              <a:rPr lang="en-US" sz="900" dirty="0"/>
              <a:t>MEDIAN PLOT WITH PREDICATE REUSE </a:t>
            </a:r>
          </a:p>
        </p:txBody>
      </p:sp>
      <p:sp>
        <p:nvSpPr>
          <p:cNvPr id="37" name="TextBox 36">
            <a:extLst>
              <a:ext uri="{FF2B5EF4-FFF2-40B4-BE49-F238E27FC236}">
                <a16:creationId xmlns:a16="http://schemas.microsoft.com/office/drawing/2014/main" id="{94663013-9D98-8889-3F63-F8D425257049}"/>
              </a:ext>
            </a:extLst>
          </p:cNvPr>
          <p:cNvSpPr txBox="1"/>
          <p:nvPr/>
        </p:nvSpPr>
        <p:spPr>
          <a:xfrm>
            <a:off x="5338019" y="6159916"/>
            <a:ext cx="6096000" cy="230832"/>
          </a:xfrm>
          <a:prstGeom prst="rect">
            <a:avLst/>
          </a:prstGeom>
          <a:noFill/>
        </p:spPr>
        <p:txBody>
          <a:bodyPr wrap="square">
            <a:spAutoFit/>
          </a:bodyPr>
          <a:lstStyle/>
          <a:p>
            <a:r>
              <a:rPr lang="en-US" sz="900" dirty="0"/>
              <a:t>MEDIAN PLOT WITHOUT PREDICATE REUSE </a:t>
            </a:r>
          </a:p>
        </p:txBody>
      </p:sp>
      <p:grpSp>
        <p:nvGrpSpPr>
          <p:cNvPr id="36" name="Group 35">
            <a:extLst>
              <a:ext uri="{FF2B5EF4-FFF2-40B4-BE49-F238E27FC236}">
                <a16:creationId xmlns:a16="http://schemas.microsoft.com/office/drawing/2014/main" id="{19472638-2126-9A89-A5C9-1D1159EF1B3D}"/>
              </a:ext>
            </a:extLst>
          </p:cNvPr>
          <p:cNvGrpSpPr>
            <a:grpSpLocks noChangeAspect="1"/>
          </p:cNvGrpSpPr>
          <p:nvPr/>
        </p:nvGrpSpPr>
        <p:grpSpPr>
          <a:xfrm>
            <a:off x="3886998" y="1819610"/>
            <a:ext cx="5532869" cy="1828800"/>
            <a:chOff x="5150596" y="1611713"/>
            <a:chExt cx="6475212" cy="2140276"/>
          </a:xfrm>
        </p:grpSpPr>
        <p:pic>
          <p:nvPicPr>
            <p:cNvPr id="19" name="Picture 18">
              <a:extLst>
                <a:ext uri="{FF2B5EF4-FFF2-40B4-BE49-F238E27FC236}">
                  <a16:creationId xmlns:a16="http://schemas.microsoft.com/office/drawing/2014/main" id="{D0D382CA-A88A-1FF8-7ECF-3CEF513595D0}"/>
                </a:ext>
              </a:extLst>
            </p:cNvPr>
            <p:cNvPicPr>
              <a:picLocks noChangeAspect="1"/>
            </p:cNvPicPr>
            <p:nvPr/>
          </p:nvPicPr>
          <p:blipFill>
            <a:blip r:embed="rId3"/>
            <a:stretch>
              <a:fillRect/>
            </a:stretch>
          </p:blipFill>
          <p:spPr>
            <a:xfrm>
              <a:off x="5150596" y="1658013"/>
              <a:ext cx="2184891" cy="2093976"/>
            </a:xfrm>
            <a:prstGeom prst="rect">
              <a:avLst/>
            </a:prstGeom>
          </p:spPr>
        </p:pic>
        <p:pic>
          <p:nvPicPr>
            <p:cNvPr id="20" name="Picture 19">
              <a:extLst>
                <a:ext uri="{FF2B5EF4-FFF2-40B4-BE49-F238E27FC236}">
                  <a16:creationId xmlns:a16="http://schemas.microsoft.com/office/drawing/2014/main" id="{75302811-6C95-36D9-9C8A-D2ED98AEDCBD}"/>
                </a:ext>
              </a:extLst>
            </p:cNvPr>
            <p:cNvPicPr>
              <a:picLocks noChangeAspect="1"/>
            </p:cNvPicPr>
            <p:nvPr/>
          </p:nvPicPr>
          <p:blipFill>
            <a:blip r:embed="rId4"/>
            <a:stretch>
              <a:fillRect/>
            </a:stretch>
          </p:blipFill>
          <p:spPr>
            <a:xfrm>
              <a:off x="7288429" y="1633227"/>
              <a:ext cx="2211121" cy="2093976"/>
            </a:xfrm>
            <a:prstGeom prst="rect">
              <a:avLst/>
            </a:prstGeom>
          </p:spPr>
        </p:pic>
        <p:pic>
          <p:nvPicPr>
            <p:cNvPr id="26" name="Picture 25">
              <a:extLst>
                <a:ext uri="{FF2B5EF4-FFF2-40B4-BE49-F238E27FC236}">
                  <a16:creationId xmlns:a16="http://schemas.microsoft.com/office/drawing/2014/main" id="{268942DB-6A7C-A2C5-4FE1-2604AAD77B66}"/>
                </a:ext>
              </a:extLst>
            </p:cNvPr>
            <p:cNvPicPr>
              <a:picLocks noChangeAspect="1"/>
            </p:cNvPicPr>
            <p:nvPr/>
          </p:nvPicPr>
          <p:blipFill>
            <a:blip r:embed="rId5"/>
            <a:stretch>
              <a:fillRect/>
            </a:stretch>
          </p:blipFill>
          <p:spPr>
            <a:xfrm>
              <a:off x="9450173" y="1611713"/>
              <a:ext cx="2175635" cy="2093976"/>
            </a:xfrm>
            <a:prstGeom prst="rect">
              <a:avLst/>
            </a:prstGeom>
          </p:spPr>
        </p:pic>
        <p:cxnSp>
          <p:nvCxnSpPr>
            <p:cNvPr id="27" name="Straight Connector 26">
              <a:extLst>
                <a:ext uri="{FF2B5EF4-FFF2-40B4-BE49-F238E27FC236}">
                  <a16:creationId xmlns:a16="http://schemas.microsoft.com/office/drawing/2014/main" id="{2825FA81-1BA8-48A5-501E-01FAB2CE2450}"/>
                </a:ext>
              </a:extLst>
            </p:cNvPr>
            <p:cNvCxnSpPr>
              <a:cxnSpLocks/>
            </p:cNvCxnSpPr>
            <p:nvPr/>
          </p:nvCxnSpPr>
          <p:spPr>
            <a:xfrm>
              <a:off x="7532181" y="2076636"/>
              <a:ext cx="1498193" cy="0"/>
            </a:xfrm>
            <a:prstGeom prst="line">
              <a:avLst/>
            </a:prstGeom>
            <a:ln w="19050">
              <a:solidFill>
                <a:srgbClr val="C1D832"/>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229839-C85F-AC74-3B20-BDC7B1BEDAF7}"/>
                </a:ext>
              </a:extLst>
            </p:cNvPr>
            <p:cNvCxnSpPr>
              <a:cxnSpLocks/>
            </p:cNvCxnSpPr>
            <p:nvPr/>
          </p:nvCxnSpPr>
          <p:spPr>
            <a:xfrm>
              <a:off x="9671161" y="2113586"/>
              <a:ext cx="1444686" cy="0"/>
            </a:xfrm>
            <a:prstGeom prst="line">
              <a:avLst/>
            </a:prstGeom>
            <a:ln w="19050">
              <a:solidFill>
                <a:srgbClr val="C1D832"/>
              </a:solidFill>
              <a:tailEnd type="arrow"/>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732C4C0A-8BC9-4A20-332D-8C5E591C13A2}"/>
              </a:ext>
            </a:extLst>
          </p:cNvPr>
          <p:cNvGrpSpPr>
            <a:grpSpLocks noChangeAspect="1"/>
          </p:cNvGrpSpPr>
          <p:nvPr/>
        </p:nvGrpSpPr>
        <p:grpSpPr>
          <a:xfrm>
            <a:off x="3805419" y="4287749"/>
            <a:ext cx="5624273" cy="1828800"/>
            <a:chOff x="599221" y="4172003"/>
            <a:chExt cx="6496035" cy="2114691"/>
          </a:xfrm>
        </p:grpSpPr>
        <p:pic>
          <p:nvPicPr>
            <p:cNvPr id="15" name="Picture 14">
              <a:extLst>
                <a:ext uri="{FF2B5EF4-FFF2-40B4-BE49-F238E27FC236}">
                  <a16:creationId xmlns:a16="http://schemas.microsoft.com/office/drawing/2014/main" id="{01B030CE-CE14-A8C2-366B-8049D778D4F5}"/>
                </a:ext>
              </a:extLst>
            </p:cNvPr>
            <p:cNvPicPr>
              <a:picLocks noChangeAspect="1"/>
            </p:cNvPicPr>
            <p:nvPr/>
          </p:nvPicPr>
          <p:blipFill>
            <a:blip r:embed="rId6"/>
            <a:stretch>
              <a:fillRect/>
            </a:stretch>
          </p:blipFill>
          <p:spPr>
            <a:xfrm>
              <a:off x="2791706" y="4182636"/>
              <a:ext cx="2154629" cy="2093976"/>
            </a:xfrm>
            <a:prstGeom prst="rect">
              <a:avLst/>
            </a:prstGeom>
          </p:spPr>
        </p:pic>
        <p:pic>
          <p:nvPicPr>
            <p:cNvPr id="16" name="Picture 15">
              <a:extLst>
                <a:ext uri="{FF2B5EF4-FFF2-40B4-BE49-F238E27FC236}">
                  <a16:creationId xmlns:a16="http://schemas.microsoft.com/office/drawing/2014/main" id="{053183C4-1FA7-3A86-5778-FBA6ABB08B63}"/>
                </a:ext>
              </a:extLst>
            </p:cNvPr>
            <p:cNvPicPr>
              <a:picLocks noChangeAspect="1"/>
            </p:cNvPicPr>
            <p:nvPr/>
          </p:nvPicPr>
          <p:blipFill>
            <a:blip r:embed="rId7"/>
            <a:stretch>
              <a:fillRect/>
            </a:stretch>
          </p:blipFill>
          <p:spPr>
            <a:xfrm>
              <a:off x="4916822" y="4172003"/>
              <a:ext cx="2178434" cy="2093976"/>
            </a:xfrm>
            <a:prstGeom prst="rect">
              <a:avLst/>
            </a:prstGeom>
          </p:spPr>
        </p:pic>
        <p:cxnSp>
          <p:nvCxnSpPr>
            <p:cNvPr id="17" name="Straight Connector 16">
              <a:extLst>
                <a:ext uri="{FF2B5EF4-FFF2-40B4-BE49-F238E27FC236}">
                  <a16:creationId xmlns:a16="http://schemas.microsoft.com/office/drawing/2014/main" id="{E41DCBA5-55B0-EB5E-67A0-6FC6C0F8C11C}"/>
                </a:ext>
              </a:extLst>
            </p:cNvPr>
            <p:cNvCxnSpPr>
              <a:cxnSpLocks/>
            </p:cNvCxnSpPr>
            <p:nvPr/>
          </p:nvCxnSpPr>
          <p:spPr>
            <a:xfrm>
              <a:off x="3010973" y="4741568"/>
              <a:ext cx="1425778" cy="0"/>
            </a:xfrm>
            <a:prstGeom prst="line">
              <a:avLst/>
            </a:prstGeom>
            <a:ln w="19050">
              <a:solidFill>
                <a:srgbClr val="C1D832"/>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3B2B3E4-D151-38BA-53F0-FC33DDCD71AE}"/>
                </a:ext>
              </a:extLst>
            </p:cNvPr>
            <p:cNvCxnSpPr>
              <a:cxnSpLocks/>
            </p:cNvCxnSpPr>
            <p:nvPr/>
          </p:nvCxnSpPr>
          <p:spPr>
            <a:xfrm>
              <a:off x="5142026" y="4881267"/>
              <a:ext cx="580873" cy="0"/>
            </a:xfrm>
            <a:prstGeom prst="line">
              <a:avLst/>
            </a:prstGeom>
            <a:ln w="19050">
              <a:solidFill>
                <a:srgbClr val="C1D832"/>
              </a:solidFill>
              <a:tailEnd type="arrow"/>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E66A86E4-282F-B0AA-F444-2CFF43409CC6}"/>
                </a:ext>
              </a:extLst>
            </p:cNvPr>
            <p:cNvPicPr>
              <a:picLocks noChangeAspect="1"/>
            </p:cNvPicPr>
            <p:nvPr/>
          </p:nvPicPr>
          <p:blipFill>
            <a:blip r:embed="rId8"/>
            <a:stretch>
              <a:fillRect/>
            </a:stretch>
          </p:blipFill>
          <p:spPr>
            <a:xfrm>
              <a:off x="599221" y="4192718"/>
              <a:ext cx="2199555" cy="2093976"/>
            </a:xfrm>
            <a:prstGeom prst="rect">
              <a:avLst/>
            </a:prstGeom>
          </p:spPr>
        </p:pic>
      </p:grpSp>
      <p:sp>
        <p:nvSpPr>
          <p:cNvPr id="46" name="TextBox 45">
            <a:extLst>
              <a:ext uri="{FF2B5EF4-FFF2-40B4-BE49-F238E27FC236}">
                <a16:creationId xmlns:a16="http://schemas.microsoft.com/office/drawing/2014/main" id="{69E960D8-79CC-8EE5-BC17-6572CF6B1A34}"/>
              </a:ext>
            </a:extLst>
          </p:cNvPr>
          <p:cNvSpPr txBox="1"/>
          <p:nvPr/>
        </p:nvSpPr>
        <p:spPr>
          <a:xfrm>
            <a:off x="9643650" y="3746397"/>
            <a:ext cx="6096000" cy="369332"/>
          </a:xfrm>
          <a:prstGeom prst="rect">
            <a:avLst/>
          </a:prstGeom>
          <a:noFill/>
        </p:spPr>
        <p:txBody>
          <a:bodyPr wrap="square">
            <a:spAutoFit/>
          </a:bodyPr>
          <a:lstStyle/>
          <a:p>
            <a:r>
              <a:rPr lang="en-US" sz="900" dirty="0"/>
              <a:t>SUPERVISED LEARNING PLOT </a:t>
            </a:r>
          </a:p>
          <a:p>
            <a:r>
              <a:rPr lang="en-US" sz="900" dirty="0"/>
              <a:t>WITH PREDICATE REUSE </a:t>
            </a:r>
          </a:p>
        </p:txBody>
      </p:sp>
      <p:sp>
        <p:nvSpPr>
          <p:cNvPr id="49" name="TextBox 48">
            <a:extLst>
              <a:ext uri="{FF2B5EF4-FFF2-40B4-BE49-F238E27FC236}">
                <a16:creationId xmlns:a16="http://schemas.microsoft.com/office/drawing/2014/main" id="{8D654310-09A4-869A-73AF-39B8885DC000}"/>
              </a:ext>
            </a:extLst>
          </p:cNvPr>
          <p:cNvSpPr txBox="1"/>
          <p:nvPr/>
        </p:nvSpPr>
        <p:spPr>
          <a:xfrm>
            <a:off x="9678379" y="6175605"/>
            <a:ext cx="6096000" cy="369332"/>
          </a:xfrm>
          <a:prstGeom prst="rect">
            <a:avLst/>
          </a:prstGeom>
          <a:noFill/>
        </p:spPr>
        <p:txBody>
          <a:bodyPr wrap="square">
            <a:spAutoFit/>
          </a:bodyPr>
          <a:lstStyle/>
          <a:p>
            <a:r>
              <a:rPr lang="en-US" sz="900" dirty="0"/>
              <a:t>SUPERVISED LEARNING PLOT </a:t>
            </a:r>
          </a:p>
          <a:p>
            <a:r>
              <a:rPr lang="en-US" sz="900" dirty="0"/>
              <a:t>WITHOUT PREDICATE REUSE </a:t>
            </a:r>
          </a:p>
        </p:txBody>
      </p:sp>
      <p:sp>
        <p:nvSpPr>
          <p:cNvPr id="50" name="Content Placeholder 2">
            <a:extLst>
              <a:ext uri="{FF2B5EF4-FFF2-40B4-BE49-F238E27FC236}">
                <a16:creationId xmlns:a16="http://schemas.microsoft.com/office/drawing/2014/main" id="{45A8D511-E177-D727-3ABD-CEBCBD31F3EF}"/>
              </a:ext>
            </a:extLst>
          </p:cNvPr>
          <p:cNvSpPr>
            <a:spLocks noGrp="1"/>
          </p:cNvSpPr>
          <p:nvPr>
            <p:ph sz="half" idx="1"/>
          </p:nvPr>
        </p:nvSpPr>
        <p:spPr>
          <a:xfrm>
            <a:off x="449165" y="1914244"/>
            <a:ext cx="3287202" cy="4043761"/>
          </a:xfrm>
        </p:spPr>
        <p:txBody>
          <a:bodyPr>
            <a:normAutofit lnSpcReduction="10000"/>
          </a:bodyPr>
          <a:lstStyle/>
          <a:p>
            <a:r>
              <a:rPr lang="en-US" sz="1600" dirty="0"/>
              <a:t>The conservative estimate can be shown in these plots.</a:t>
            </a:r>
          </a:p>
          <a:p>
            <a:r>
              <a:rPr lang="en-US" sz="1600" dirty="0"/>
              <a:t>We can see initially, around state size 500, it starts to align with the higher cost-to-go.</a:t>
            </a:r>
          </a:p>
          <a:p>
            <a:r>
              <a:rPr lang="en-US" sz="1600" dirty="0"/>
              <a:t>In case of without predicate reuse it gets more conservative from 500 to 2000.</a:t>
            </a:r>
          </a:p>
          <a:p>
            <a:r>
              <a:rPr lang="en-US" sz="1600" dirty="0"/>
              <a:t>We can also see that it gives us more expressibility with predicate reuse. So, it does not have to be as conservative as no predicate reuse.</a:t>
            </a:r>
          </a:p>
          <a:p>
            <a:r>
              <a:rPr lang="en-US" sz="1600" dirty="0"/>
              <a:t>Even if not all of them are matched, it can match more of them.</a:t>
            </a:r>
          </a:p>
        </p:txBody>
      </p:sp>
      <p:grpSp>
        <p:nvGrpSpPr>
          <p:cNvPr id="6" name="Group 5">
            <a:extLst>
              <a:ext uri="{FF2B5EF4-FFF2-40B4-BE49-F238E27FC236}">
                <a16:creationId xmlns:a16="http://schemas.microsoft.com/office/drawing/2014/main" id="{D53DD3CE-112A-52F2-9B9F-26FD6029B690}"/>
              </a:ext>
            </a:extLst>
          </p:cNvPr>
          <p:cNvGrpSpPr/>
          <p:nvPr/>
        </p:nvGrpSpPr>
        <p:grpSpPr>
          <a:xfrm>
            <a:off x="9488919" y="1804664"/>
            <a:ext cx="1936842" cy="1828800"/>
            <a:chOff x="9488919" y="1804664"/>
            <a:chExt cx="1936842" cy="1828800"/>
          </a:xfrm>
        </p:grpSpPr>
        <p:grpSp>
          <p:nvGrpSpPr>
            <p:cNvPr id="48" name="Group 47">
              <a:extLst>
                <a:ext uri="{FF2B5EF4-FFF2-40B4-BE49-F238E27FC236}">
                  <a16:creationId xmlns:a16="http://schemas.microsoft.com/office/drawing/2014/main" id="{9F77F6EF-DF78-4FEB-198F-64A4495C9D87}"/>
                </a:ext>
              </a:extLst>
            </p:cNvPr>
            <p:cNvGrpSpPr>
              <a:grpSpLocks noChangeAspect="1"/>
            </p:cNvGrpSpPr>
            <p:nvPr/>
          </p:nvGrpSpPr>
          <p:grpSpPr>
            <a:xfrm>
              <a:off x="9488919" y="1804664"/>
              <a:ext cx="1936842" cy="1828800"/>
              <a:chOff x="8111530" y="4089271"/>
              <a:chExt cx="2217684" cy="2093976"/>
            </a:xfrm>
          </p:grpSpPr>
          <p:pic>
            <p:nvPicPr>
              <p:cNvPr id="43" name="Picture 42">
                <a:extLst>
                  <a:ext uri="{FF2B5EF4-FFF2-40B4-BE49-F238E27FC236}">
                    <a16:creationId xmlns:a16="http://schemas.microsoft.com/office/drawing/2014/main" id="{BE4A264A-B381-D8CB-5622-649E5E736FE9}"/>
                  </a:ext>
                </a:extLst>
              </p:cNvPr>
              <p:cNvPicPr>
                <a:picLocks noChangeAspect="1"/>
              </p:cNvPicPr>
              <p:nvPr/>
            </p:nvPicPr>
            <p:blipFill>
              <a:blip r:embed="rId9"/>
              <a:stretch>
                <a:fillRect/>
              </a:stretch>
            </p:blipFill>
            <p:spPr>
              <a:xfrm>
                <a:off x="8111530" y="4089271"/>
                <a:ext cx="2217684" cy="2093976"/>
              </a:xfrm>
              <a:prstGeom prst="rect">
                <a:avLst/>
              </a:prstGeom>
            </p:spPr>
          </p:pic>
          <p:cxnSp>
            <p:nvCxnSpPr>
              <p:cNvPr id="45" name="Straight Connector 44">
                <a:extLst>
                  <a:ext uri="{FF2B5EF4-FFF2-40B4-BE49-F238E27FC236}">
                    <a16:creationId xmlns:a16="http://schemas.microsoft.com/office/drawing/2014/main" id="{D7F49CF7-3FB9-6C72-B247-B441EE937F8D}"/>
                  </a:ext>
                </a:extLst>
              </p:cNvPr>
              <p:cNvCxnSpPr>
                <a:cxnSpLocks/>
              </p:cNvCxnSpPr>
              <p:nvPr/>
            </p:nvCxnSpPr>
            <p:spPr>
              <a:xfrm>
                <a:off x="8355141" y="4860508"/>
                <a:ext cx="1235446" cy="0"/>
              </a:xfrm>
              <a:prstGeom prst="line">
                <a:avLst/>
              </a:prstGeom>
              <a:ln w="19050">
                <a:solidFill>
                  <a:srgbClr val="C1D832"/>
                </a:solidFill>
                <a:tailEnd type="arrow"/>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305251D4-D76F-3705-CDF8-3AE5AC6A5DFA}"/>
                </a:ext>
              </a:extLst>
            </p:cNvPr>
            <p:cNvSpPr>
              <a:spLocks noChangeAspect="1"/>
            </p:cNvSpPr>
            <p:nvPr/>
          </p:nvSpPr>
          <p:spPr>
            <a:xfrm>
              <a:off x="9550228" y="3496094"/>
              <a:ext cx="130769" cy="822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0DD7B994-7A05-ECDE-BC4C-1CA77D504452}"/>
              </a:ext>
            </a:extLst>
          </p:cNvPr>
          <p:cNvGrpSpPr/>
          <p:nvPr/>
        </p:nvGrpSpPr>
        <p:grpSpPr>
          <a:xfrm>
            <a:off x="9488920" y="4225922"/>
            <a:ext cx="1983197" cy="1828800"/>
            <a:chOff x="9488920" y="4225922"/>
            <a:chExt cx="1983197" cy="1828800"/>
          </a:xfrm>
        </p:grpSpPr>
        <p:grpSp>
          <p:nvGrpSpPr>
            <p:cNvPr id="47" name="Group 46">
              <a:extLst>
                <a:ext uri="{FF2B5EF4-FFF2-40B4-BE49-F238E27FC236}">
                  <a16:creationId xmlns:a16="http://schemas.microsoft.com/office/drawing/2014/main" id="{C5FF0CE1-CE43-249C-5B34-BCCA625BC776}"/>
                </a:ext>
              </a:extLst>
            </p:cNvPr>
            <p:cNvGrpSpPr>
              <a:grpSpLocks noChangeAspect="1"/>
            </p:cNvGrpSpPr>
            <p:nvPr/>
          </p:nvGrpSpPr>
          <p:grpSpPr>
            <a:xfrm>
              <a:off x="9488920" y="4225922"/>
              <a:ext cx="1983197" cy="1828800"/>
              <a:chOff x="8111530" y="1750164"/>
              <a:chExt cx="2270760" cy="2093976"/>
            </a:xfrm>
          </p:grpSpPr>
          <p:pic>
            <p:nvPicPr>
              <p:cNvPr id="42" name="Picture 41">
                <a:extLst>
                  <a:ext uri="{FF2B5EF4-FFF2-40B4-BE49-F238E27FC236}">
                    <a16:creationId xmlns:a16="http://schemas.microsoft.com/office/drawing/2014/main" id="{DC93A5A0-ACCC-4787-536A-4021B855C7AC}"/>
                  </a:ext>
                </a:extLst>
              </p:cNvPr>
              <p:cNvPicPr>
                <a:picLocks noChangeAspect="1"/>
              </p:cNvPicPr>
              <p:nvPr/>
            </p:nvPicPr>
            <p:blipFill>
              <a:blip r:embed="rId10"/>
              <a:stretch>
                <a:fillRect/>
              </a:stretch>
            </p:blipFill>
            <p:spPr>
              <a:xfrm>
                <a:off x="8111530" y="1750164"/>
                <a:ext cx="2270760" cy="2093976"/>
              </a:xfrm>
              <a:prstGeom prst="rect">
                <a:avLst/>
              </a:prstGeom>
            </p:spPr>
          </p:pic>
          <p:cxnSp>
            <p:nvCxnSpPr>
              <p:cNvPr id="44" name="Straight Connector 43">
                <a:extLst>
                  <a:ext uri="{FF2B5EF4-FFF2-40B4-BE49-F238E27FC236}">
                    <a16:creationId xmlns:a16="http://schemas.microsoft.com/office/drawing/2014/main" id="{0E6010EC-3787-6074-E319-2450CC03A6EA}"/>
                  </a:ext>
                </a:extLst>
              </p:cNvPr>
              <p:cNvCxnSpPr>
                <a:cxnSpLocks/>
              </p:cNvCxnSpPr>
              <p:nvPr/>
            </p:nvCxnSpPr>
            <p:spPr>
              <a:xfrm>
                <a:off x="8355141" y="2717952"/>
                <a:ext cx="1015578" cy="0"/>
              </a:xfrm>
              <a:prstGeom prst="line">
                <a:avLst/>
              </a:prstGeom>
              <a:ln w="19050">
                <a:solidFill>
                  <a:srgbClr val="C1D832"/>
                </a:solidFill>
                <a:tailEnd type="arrow"/>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EA7C391C-8956-3D72-1B85-C5C8BF941180}"/>
                </a:ext>
              </a:extLst>
            </p:cNvPr>
            <p:cNvSpPr>
              <a:spLocks noChangeAspect="1"/>
            </p:cNvSpPr>
            <p:nvPr/>
          </p:nvSpPr>
          <p:spPr>
            <a:xfrm>
              <a:off x="9561802" y="5938354"/>
              <a:ext cx="109728" cy="690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A16B2D66-4CFF-24F2-79FB-6B4EC1E0B5DF}"/>
              </a:ext>
            </a:extLst>
          </p:cNvPr>
          <p:cNvSpPr/>
          <p:nvPr/>
        </p:nvSpPr>
        <p:spPr>
          <a:xfrm>
            <a:off x="708605" y="2400387"/>
            <a:ext cx="2831008" cy="696773"/>
          </a:xfrm>
          <a:prstGeom prst="rect">
            <a:avLst/>
          </a:prstGeom>
          <a:solidFill>
            <a:schemeClr val="lt1">
              <a:alpha val="0"/>
            </a:schemeClr>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 name="Rectangle 8">
            <a:extLst>
              <a:ext uri="{FF2B5EF4-FFF2-40B4-BE49-F238E27FC236}">
                <a16:creationId xmlns:a16="http://schemas.microsoft.com/office/drawing/2014/main" id="{89B7D266-52CF-517C-9ACE-22BF89ED1F83}"/>
              </a:ext>
            </a:extLst>
          </p:cNvPr>
          <p:cNvSpPr/>
          <p:nvPr/>
        </p:nvSpPr>
        <p:spPr>
          <a:xfrm>
            <a:off x="5705856" y="1819656"/>
            <a:ext cx="1886171" cy="1818884"/>
          </a:xfrm>
          <a:prstGeom prst="rect">
            <a:avLst/>
          </a:prstGeom>
          <a:solidFill>
            <a:schemeClr val="lt1">
              <a:alpha val="0"/>
            </a:schemeClr>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3C48999-FB0C-ADF4-BFCA-6ABC77266248}"/>
              </a:ext>
            </a:extLst>
          </p:cNvPr>
          <p:cNvSpPr/>
          <p:nvPr/>
        </p:nvSpPr>
        <p:spPr>
          <a:xfrm>
            <a:off x="5703459" y="4299363"/>
            <a:ext cx="1872034" cy="1823341"/>
          </a:xfrm>
          <a:prstGeom prst="rect">
            <a:avLst/>
          </a:prstGeom>
          <a:solidFill>
            <a:schemeClr val="lt1">
              <a:alpha val="0"/>
            </a:schemeClr>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55AC543D-2D90-65C5-2188-A84B8106EF92}"/>
              </a:ext>
            </a:extLst>
          </p:cNvPr>
          <p:cNvSpPr>
            <a:spLocks noGrp="1"/>
          </p:cNvSpPr>
          <p:nvPr>
            <p:ph type="sldNum" sz="quarter" idx="12"/>
          </p:nvPr>
        </p:nvSpPr>
        <p:spPr/>
        <p:txBody>
          <a:bodyPr/>
          <a:lstStyle/>
          <a:p>
            <a:fld id="{B4E9AFF7-6653-6A4D-A979-64D2F5BECA26}" type="slidenum">
              <a:rPr lang="en-US" smtClean="0"/>
              <a:t>34</a:t>
            </a:fld>
            <a:endParaRPr lang="en-US"/>
          </a:p>
        </p:txBody>
      </p:sp>
    </p:spTree>
    <p:extLst>
      <p:ext uri="{BB962C8B-B14F-4D97-AF65-F5344CB8AC3E}">
        <p14:creationId xmlns:p14="http://schemas.microsoft.com/office/powerpoint/2010/main" val="149951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A6D050A-E653-2903-FA8B-ECF4D7B3B6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7485F8-B112-0D8C-5E7E-BDA36DA50261}"/>
              </a:ext>
            </a:extLst>
          </p:cNvPr>
          <p:cNvSpPr>
            <a:spLocks noGrp="1"/>
          </p:cNvSpPr>
          <p:nvPr>
            <p:ph type="title"/>
          </p:nvPr>
        </p:nvSpPr>
        <p:spPr>
          <a:xfrm>
            <a:off x="481263" y="365125"/>
            <a:ext cx="11389895" cy="1325563"/>
          </a:xfrm>
        </p:spPr>
        <p:txBody>
          <a:bodyPr anchor="ctr">
            <a:normAutofit/>
          </a:bodyPr>
          <a:lstStyle/>
          <a:p>
            <a:r>
              <a:rPr lang="en-US" dirty="0"/>
              <a:t>PERFORMANCE WITH AND WITHOUT PREDICATE REUSE</a:t>
            </a:r>
          </a:p>
        </p:txBody>
      </p:sp>
      <p:sp>
        <p:nvSpPr>
          <p:cNvPr id="35" name="TextBox 34">
            <a:extLst>
              <a:ext uri="{FF2B5EF4-FFF2-40B4-BE49-F238E27FC236}">
                <a16:creationId xmlns:a16="http://schemas.microsoft.com/office/drawing/2014/main" id="{D5D4D7B9-94C8-4AC9-A5B4-DEFCB6A4BC89}"/>
              </a:ext>
            </a:extLst>
          </p:cNvPr>
          <p:cNvSpPr txBox="1"/>
          <p:nvPr/>
        </p:nvSpPr>
        <p:spPr>
          <a:xfrm>
            <a:off x="5683189" y="3827384"/>
            <a:ext cx="6096000" cy="230832"/>
          </a:xfrm>
          <a:prstGeom prst="rect">
            <a:avLst/>
          </a:prstGeom>
          <a:noFill/>
        </p:spPr>
        <p:txBody>
          <a:bodyPr wrap="square">
            <a:spAutoFit/>
          </a:bodyPr>
          <a:lstStyle/>
          <a:p>
            <a:r>
              <a:rPr lang="en-US" sz="900" dirty="0"/>
              <a:t>MEDIAN PLOT WITH PREDICATE REUSE </a:t>
            </a:r>
          </a:p>
        </p:txBody>
      </p:sp>
      <p:sp>
        <p:nvSpPr>
          <p:cNvPr id="37" name="TextBox 36">
            <a:extLst>
              <a:ext uri="{FF2B5EF4-FFF2-40B4-BE49-F238E27FC236}">
                <a16:creationId xmlns:a16="http://schemas.microsoft.com/office/drawing/2014/main" id="{F642AE2B-65A0-4E1D-BCA2-2758267FCAEC}"/>
              </a:ext>
            </a:extLst>
          </p:cNvPr>
          <p:cNvSpPr txBox="1"/>
          <p:nvPr/>
        </p:nvSpPr>
        <p:spPr>
          <a:xfrm>
            <a:off x="5338019" y="6159916"/>
            <a:ext cx="6096000" cy="230832"/>
          </a:xfrm>
          <a:prstGeom prst="rect">
            <a:avLst/>
          </a:prstGeom>
          <a:noFill/>
        </p:spPr>
        <p:txBody>
          <a:bodyPr wrap="square">
            <a:spAutoFit/>
          </a:bodyPr>
          <a:lstStyle/>
          <a:p>
            <a:r>
              <a:rPr lang="en-US" sz="900" dirty="0"/>
              <a:t>MEDIAN PLOT WITHOUT PREDICATE REUSE </a:t>
            </a:r>
          </a:p>
        </p:txBody>
      </p:sp>
      <p:grpSp>
        <p:nvGrpSpPr>
          <p:cNvPr id="36" name="Group 35">
            <a:extLst>
              <a:ext uri="{FF2B5EF4-FFF2-40B4-BE49-F238E27FC236}">
                <a16:creationId xmlns:a16="http://schemas.microsoft.com/office/drawing/2014/main" id="{DEBEAEF3-404D-94A6-240A-D4542586AADF}"/>
              </a:ext>
            </a:extLst>
          </p:cNvPr>
          <p:cNvGrpSpPr>
            <a:grpSpLocks noChangeAspect="1"/>
          </p:cNvGrpSpPr>
          <p:nvPr/>
        </p:nvGrpSpPr>
        <p:grpSpPr>
          <a:xfrm>
            <a:off x="3886998" y="1819610"/>
            <a:ext cx="5532869" cy="1828800"/>
            <a:chOff x="5150596" y="1611713"/>
            <a:chExt cx="6475212" cy="2140276"/>
          </a:xfrm>
        </p:grpSpPr>
        <p:pic>
          <p:nvPicPr>
            <p:cNvPr id="19" name="Picture 18">
              <a:extLst>
                <a:ext uri="{FF2B5EF4-FFF2-40B4-BE49-F238E27FC236}">
                  <a16:creationId xmlns:a16="http://schemas.microsoft.com/office/drawing/2014/main" id="{CEE92800-3B0C-7805-9FC6-60F6F03BC124}"/>
                </a:ext>
              </a:extLst>
            </p:cNvPr>
            <p:cNvPicPr>
              <a:picLocks noChangeAspect="1"/>
            </p:cNvPicPr>
            <p:nvPr/>
          </p:nvPicPr>
          <p:blipFill>
            <a:blip r:embed="rId3"/>
            <a:stretch>
              <a:fillRect/>
            </a:stretch>
          </p:blipFill>
          <p:spPr>
            <a:xfrm>
              <a:off x="5150596" y="1658013"/>
              <a:ext cx="2184891" cy="2093976"/>
            </a:xfrm>
            <a:prstGeom prst="rect">
              <a:avLst/>
            </a:prstGeom>
          </p:spPr>
        </p:pic>
        <p:pic>
          <p:nvPicPr>
            <p:cNvPr id="20" name="Picture 19">
              <a:extLst>
                <a:ext uri="{FF2B5EF4-FFF2-40B4-BE49-F238E27FC236}">
                  <a16:creationId xmlns:a16="http://schemas.microsoft.com/office/drawing/2014/main" id="{45B4C97B-34C0-D82C-3FAC-F7FF949DE662}"/>
                </a:ext>
              </a:extLst>
            </p:cNvPr>
            <p:cNvPicPr>
              <a:picLocks noChangeAspect="1"/>
            </p:cNvPicPr>
            <p:nvPr/>
          </p:nvPicPr>
          <p:blipFill>
            <a:blip r:embed="rId4"/>
            <a:stretch>
              <a:fillRect/>
            </a:stretch>
          </p:blipFill>
          <p:spPr>
            <a:xfrm>
              <a:off x="7288429" y="1633227"/>
              <a:ext cx="2211121" cy="2093976"/>
            </a:xfrm>
            <a:prstGeom prst="rect">
              <a:avLst/>
            </a:prstGeom>
          </p:spPr>
        </p:pic>
        <p:pic>
          <p:nvPicPr>
            <p:cNvPr id="26" name="Picture 25">
              <a:extLst>
                <a:ext uri="{FF2B5EF4-FFF2-40B4-BE49-F238E27FC236}">
                  <a16:creationId xmlns:a16="http://schemas.microsoft.com/office/drawing/2014/main" id="{09E53AD9-8965-DD2F-3FBC-CDD16BA623C6}"/>
                </a:ext>
              </a:extLst>
            </p:cNvPr>
            <p:cNvPicPr>
              <a:picLocks noChangeAspect="1"/>
            </p:cNvPicPr>
            <p:nvPr/>
          </p:nvPicPr>
          <p:blipFill>
            <a:blip r:embed="rId5"/>
            <a:stretch>
              <a:fillRect/>
            </a:stretch>
          </p:blipFill>
          <p:spPr>
            <a:xfrm>
              <a:off x="9450173" y="1611713"/>
              <a:ext cx="2175635" cy="2093976"/>
            </a:xfrm>
            <a:prstGeom prst="rect">
              <a:avLst/>
            </a:prstGeom>
          </p:spPr>
        </p:pic>
        <p:cxnSp>
          <p:nvCxnSpPr>
            <p:cNvPr id="27" name="Straight Connector 26">
              <a:extLst>
                <a:ext uri="{FF2B5EF4-FFF2-40B4-BE49-F238E27FC236}">
                  <a16:creationId xmlns:a16="http://schemas.microsoft.com/office/drawing/2014/main" id="{5C234EB3-C3D4-C1EF-ACCD-4217EF8BEDC7}"/>
                </a:ext>
              </a:extLst>
            </p:cNvPr>
            <p:cNvCxnSpPr>
              <a:cxnSpLocks/>
            </p:cNvCxnSpPr>
            <p:nvPr/>
          </p:nvCxnSpPr>
          <p:spPr>
            <a:xfrm>
              <a:off x="7532181" y="2076636"/>
              <a:ext cx="1498193" cy="0"/>
            </a:xfrm>
            <a:prstGeom prst="line">
              <a:avLst/>
            </a:prstGeom>
            <a:ln w="19050">
              <a:solidFill>
                <a:srgbClr val="C1D832"/>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FE3592B-0DE8-5F39-9ECD-88774D3FA95C}"/>
                </a:ext>
              </a:extLst>
            </p:cNvPr>
            <p:cNvCxnSpPr>
              <a:cxnSpLocks/>
            </p:cNvCxnSpPr>
            <p:nvPr/>
          </p:nvCxnSpPr>
          <p:spPr>
            <a:xfrm>
              <a:off x="9671161" y="2113586"/>
              <a:ext cx="1444686" cy="0"/>
            </a:xfrm>
            <a:prstGeom prst="line">
              <a:avLst/>
            </a:prstGeom>
            <a:ln w="19050">
              <a:solidFill>
                <a:srgbClr val="C1D832"/>
              </a:solidFill>
              <a:tailEnd type="arrow"/>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ED6DFE99-3255-D4CC-A87D-7CBA0BF80E8E}"/>
              </a:ext>
            </a:extLst>
          </p:cNvPr>
          <p:cNvGrpSpPr>
            <a:grpSpLocks noChangeAspect="1"/>
          </p:cNvGrpSpPr>
          <p:nvPr/>
        </p:nvGrpSpPr>
        <p:grpSpPr>
          <a:xfrm>
            <a:off x="3805419" y="4287749"/>
            <a:ext cx="5624273" cy="1828800"/>
            <a:chOff x="599221" y="4172003"/>
            <a:chExt cx="6496035" cy="2114691"/>
          </a:xfrm>
        </p:grpSpPr>
        <p:pic>
          <p:nvPicPr>
            <p:cNvPr id="15" name="Picture 14">
              <a:extLst>
                <a:ext uri="{FF2B5EF4-FFF2-40B4-BE49-F238E27FC236}">
                  <a16:creationId xmlns:a16="http://schemas.microsoft.com/office/drawing/2014/main" id="{D2C9986B-6A95-36E1-6A57-B0190F314B76}"/>
                </a:ext>
              </a:extLst>
            </p:cNvPr>
            <p:cNvPicPr>
              <a:picLocks noChangeAspect="1"/>
            </p:cNvPicPr>
            <p:nvPr/>
          </p:nvPicPr>
          <p:blipFill>
            <a:blip r:embed="rId6"/>
            <a:stretch>
              <a:fillRect/>
            </a:stretch>
          </p:blipFill>
          <p:spPr>
            <a:xfrm>
              <a:off x="2791706" y="4182636"/>
              <a:ext cx="2154629" cy="2093976"/>
            </a:xfrm>
            <a:prstGeom prst="rect">
              <a:avLst/>
            </a:prstGeom>
          </p:spPr>
        </p:pic>
        <p:pic>
          <p:nvPicPr>
            <p:cNvPr id="16" name="Picture 15">
              <a:extLst>
                <a:ext uri="{FF2B5EF4-FFF2-40B4-BE49-F238E27FC236}">
                  <a16:creationId xmlns:a16="http://schemas.microsoft.com/office/drawing/2014/main" id="{4AA8E60C-DB96-25FD-4C91-C468A80813FC}"/>
                </a:ext>
              </a:extLst>
            </p:cNvPr>
            <p:cNvPicPr>
              <a:picLocks noChangeAspect="1"/>
            </p:cNvPicPr>
            <p:nvPr/>
          </p:nvPicPr>
          <p:blipFill>
            <a:blip r:embed="rId7"/>
            <a:stretch>
              <a:fillRect/>
            </a:stretch>
          </p:blipFill>
          <p:spPr>
            <a:xfrm>
              <a:off x="4916822" y="4172003"/>
              <a:ext cx="2178434" cy="2093976"/>
            </a:xfrm>
            <a:prstGeom prst="rect">
              <a:avLst/>
            </a:prstGeom>
          </p:spPr>
        </p:pic>
        <p:cxnSp>
          <p:nvCxnSpPr>
            <p:cNvPr id="18" name="Straight Connector 17">
              <a:extLst>
                <a:ext uri="{FF2B5EF4-FFF2-40B4-BE49-F238E27FC236}">
                  <a16:creationId xmlns:a16="http://schemas.microsoft.com/office/drawing/2014/main" id="{951E73D5-CE77-142C-1410-D90D59B87E57}"/>
                </a:ext>
              </a:extLst>
            </p:cNvPr>
            <p:cNvCxnSpPr>
              <a:cxnSpLocks/>
            </p:cNvCxnSpPr>
            <p:nvPr/>
          </p:nvCxnSpPr>
          <p:spPr>
            <a:xfrm>
              <a:off x="5142026" y="4881267"/>
              <a:ext cx="580873" cy="0"/>
            </a:xfrm>
            <a:prstGeom prst="line">
              <a:avLst/>
            </a:prstGeom>
            <a:ln w="19050">
              <a:solidFill>
                <a:srgbClr val="C1D832"/>
              </a:solidFill>
              <a:tailEnd type="arrow"/>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3342523-EB5E-AE1D-C78D-EDE3DF7E3E08}"/>
                </a:ext>
              </a:extLst>
            </p:cNvPr>
            <p:cNvPicPr>
              <a:picLocks noChangeAspect="1"/>
            </p:cNvPicPr>
            <p:nvPr/>
          </p:nvPicPr>
          <p:blipFill>
            <a:blip r:embed="rId8"/>
            <a:stretch>
              <a:fillRect/>
            </a:stretch>
          </p:blipFill>
          <p:spPr>
            <a:xfrm>
              <a:off x="599221" y="4192718"/>
              <a:ext cx="2199555" cy="2093976"/>
            </a:xfrm>
            <a:prstGeom prst="rect">
              <a:avLst/>
            </a:prstGeom>
          </p:spPr>
        </p:pic>
      </p:grpSp>
      <p:sp>
        <p:nvSpPr>
          <p:cNvPr id="46" name="TextBox 45">
            <a:extLst>
              <a:ext uri="{FF2B5EF4-FFF2-40B4-BE49-F238E27FC236}">
                <a16:creationId xmlns:a16="http://schemas.microsoft.com/office/drawing/2014/main" id="{4C9DB587-A9DB-8266-7093-BDAB5FB99A1E}"/>
              </a:ext>
            </a:extLst>
          </p:cNvPr>
          <p:cNvSpPr txBox="1"/>
          <p:nvPr/>
        </p:nvSpPr>
        <p:spPr>
          <a:xfrm>
            <a:off x="9643650" y="3746397"/>
            <a:ext cx="6096000" cy="369332"/>
          </a:xfrm>
          <a:prstGeom prst="rect">
            <a:avLst/>
          </a:prstGeom>
          <a:noFill/>
        </p:spPr>
        <p:txBody>
          <a:bodyPr wrap="square">
            <a:spAutoFit/>
          </a:bodyPr>
          <a:lstStyle/>
          <a:p>
            <a:r>
              <a:rPr lang="en-US" sz="900" dirty="0"/>
              <a:t>SUPERVISED LEARNING PLOT </a:t>
            </a:r>
          </a:p>
          <a:p>
            <a:r>
              <a:rPr lang="en-US" sz="900" dirty="0"/>
              <a:t>WITH PREDICATE REUSE </a:t>
            </a:r>
          </a:p>
        </p:txBody>
      </p:sp>
      <p:sp>
        <p:nvSpPr>
          <p:cNvPr id="49" name="TextBox 48">
            <a:extLst>
              <a:ext uri="{FF2B5EF4-FFF2-40B4-BE49-F238E27FC236}">
                <a16:creationId xmlns:a16="http://schemas.microsoft.com/office/drawing/2014/main" id="{2BC5298D-C627-A698-D7CE-665B56145680}"/>
              </a:ext>
            </a:extLst>
          </p:cNvPr>
          <p:cNvSpPr txBox="1"/>
          <p:nvPr/>
        </p:nvSpPr>
        <p:spPr>
          <a:xfrm>
            <a:off x="9678379" y="6175605"/>
            <a:ext cx="6096000" cy="369332"/>
          </a:xfrm>
          <a:prstGeom prst="rect">
            <a:avLst/>
          </a:prstGeom>
          <a:noFill/>
        </p:spPr>
        <p:txBody>
          <a:bodyPr wrap="square">
            <a:spAutoFit/>
          </a:bodyPr>
          <a:lstStyle/>
          <a:p>
            <a:r>
              <a:rPr lang="en-US" sz="900" dirty="0"/>
              <a:t>SUPERVISED LEARNING PLOT </a:t>
            </a:r>
          </a:p>
          <a:p>
            <a:r>
              <a:rPr lang="en-US" sz="900" dirty="0"/>
              <a:t>WITHOUT PREDICATE REUSE </a:t>
            </a:r>
          </a:p>
        </p:txBody>
      </p:sp>
      <p:sp>
        <p:nvSpPr>
          <p:cNvPr id="50" name="Content Placeholder 2">
            <a:extLst>
              <a:ext uri="{FF2B5EF4-FFF2-40B4-BE49-F238E27FC236}">
                <a16:creationId xmlns:a16="http://schemas.microsoft.com/office/drawing/2014/main" id="{D7AA767B-7D28-2A74-E7F0-F900B43778DD}"/>
              </a:ext>
            </a:extLst>
          </p:cNvPr>
          <p:cNvSpPr>
            <a:spLocks noGrp="1"/>
          </p:cNvSpPr>
          <p:nvPr>
            <p:ph sz="half" idx="1"/>
          </p:nvPr>
        </p:nvSpPr>
        <p:spPr>
          <a:xfrm>
            <a:off x="449165" y="1914244"/>
            <a:ext cx="3287202" cy="4043761"/>
          </a:xfrm>
        </p:spPr>
        <p:txBody>
          <a:bodyPr>
            <a:normAutofit lnSpcReduction="10000"/>
          </a:bodyPr>
          <a:lstStyle/>
          <a:p>
            <a:r>
              <a:rPr lang="en-US" sz="1600" dirty="0"/>
              <a:t>The conservative estimate can be shown in these plots.</a:t>
            </a:r>
          </a:p>
          <a:p>
            <a:r>
              <a:rPr lang="en-US" sz="1600" dirty="0"/>
              <a:t>We can see initially, around state size 500, it starts to align with the higher cost-to-go.</a:t>
            </a:r>
          </a:p>
          <a:p>
            <a:r>
              <a:rPr lang="en-US" sz="1600" dirty="0"/>
              <a:t>In case of without predicate reuse it gets more conservative from 500 to 2000.</a:t>
            </a:r>
          </a:p>
          <a:p>
            <a:r>
              <a:rPr lang="en-US" sz="1600" dirty="0"/>
              <a:t>We can also see that it gives us more expressibility with predicate reuse. So, it does not have to be as conservative as no predicate reuse.</a:t>
            </a:r>
          </a:p>
          <a:p>
            <a:r>
              <a:rPr lang="en-US" sz="1600" dirty="0"/>
              <a:t>Even if not all of them are matched, it can match more of them.</a:t>
            </a:r>
          </a:p>
        </p:txBody>
      </p:sp>
      <p:grpSp>
        <p:nvGrpSpPr>
          <p:cNvPr id="6" name="Group 5">
            <a:extLst>
              <a:ext uri="{FF2B5EF4-FFF2-40B4-BE49-F238E27FC236}">
                <a16:creationId xmlns:a16="http://schemas.microsoft.com/office/drawing/2014/main" id="{8A81B5FF-B557-E225-9725-6DD7A27027BF}"/>
              </a:ext>
            </a:extLst>
          </p:cNvPr>
          <p:cNvGrpSpPr/>
          <p:nvPr/>
        </p:nvGrpSpPr>
        <p:grpSpPr>
          <a:xfrm>
            <a:off x="9488919" y="1804664"/>
            <a:ext cx="1936842" cy="1828800"/>
            <a:chOff x="9488919" y="1804664"/>
            <a:chExt cx="1936842" cy="1828800"/>
          </a:xfrm>
        </p:grpSpPr>
        <p:grpSp>
          <p:nvGrpSpPr>
            <p:cNvPr id="48" name="Group 47">
              <a:extLst>
                <a:ext uri="{FF2B5EF4-FFF2-40B4-BE49-F238E27FC236}">
                  <a16:creationId xmlns:a16="http://schemas.microsoft.com/office/drawing/2014/main" id="{08415610-D7EC-8AC5-12B1-312B10244F21}"/>
                </a:ext>
              </a:extLst>
            </p:cNvPr>
            <p:cNvGrpSpPr>
              <a:grpSpLocks noChangeAspect="1"/>
            </p:cNvGrpSpPr>
            <p:nvPr/>
          </p:nvGrpSpPr>
          <p:grpSpPr>
            <a:xfrm>
              <a:off x="9488919" y="1804664"/>
              <a:ext cx="1936842" cy="1828800"/>
              <a:chOff x="8111530" y="4089271"/>
              <a:chExt cx="2217684" cy="2093976"/>
            </a:xfrm>
          </p:grpSpPr>
          <p:pic>
            <p:nvPicPr>
              <p:cNvPr id="43" name="Picture 42">
                <a:extLst>
                  <a:ext uri="{FF2B5EF4-FFF2-40B4-BE49-F238E27FC236}">
                    <a16:creationId xmlns:a16="http://schemas.microsoft.com/office/drawing/2014/main" id="{30277EDB-C701-AFB5-DD0C-0DF9E5B57397}"/>
                  </a:ext>
                </a:extLst>
              </p:cNvPr>
              <p:cNvPicPr>
                <a:picLocks noChangeAspect="1"/>
              </p:cNvPicPr>
              <p:nvPr/>
            </p:nvPicPr>
            <p:blipFill>
              <a:blip r:embed="rId9"/>
              <a:stretch>
                <a:fillRect/>
              </a:stretch>
            </p:blipFill>
            <p:spPr>
              <a:xfrm>
                <a:off x="8111530" y="4089271"/>
                <a:ext cx="2217684" cy="2093976"/>
              </a:xfrm>
              <a:prstGeom prst="rect">
                <a:avLst/>
              </a:prstGeom>
            </p:spPr>
          </p:pic>
          <p:cxnSp>
            <p:nvCxnSpPr>
              <p:cNvPr id="45" name="Straight Connector 44">
                <a:extLst>
                  <a:ext uri="{FF2B5EF4-FFF2-40B4-BE49-F238E27FC236}">
                    <a16:creationId xmlns:a16="http://schemas.microsoft.com/office/drawing/2014/main" id="{F2925506-3557-FA81-D060-848CF14B1306}"/>
                  </a:ext>
                </a:extLst>
              </p:cNvPr>
              <p:cNvCxnSpPr>
                <a:cxnSpLocks/>
              </p:cNvCxnSpPr>
              <p:nvPr/>
            </p:nvCxnSpPr>
            <p:spPr>
              <a:xfrm>
                <a:off x="8355141" y="4860508"/>
                <a:ext cx="1235446" cy="0"/>
              </a:xfrm>
              <a:prstGeom prst="line">
                <a:avLst/>
              </a:prstGeom>
              <a:ln w="19050">
                <a:solidFill>
                  <a:srgbClr val="C1D832"/>
                </a:solidFill>
                <a:tailEnd type="arrow"/>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3613A8F6-965D-E516-9137-3AE627415A0C}"/>
                </a:ext>
              </a:extLst>
            </p:cNvPr>
            <p:cNvSpPr>
              <a:spLocks noChangeAspect="1"/>
            </p:cNvSpPr>
            <p:nvPr/>
          </p:nvSpPr>
          <p:spPr>
            <a:xfrm>
              <a:off x="9550228" y="3496094"/>
              <a:ext cx="130769" cy="822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F53EA6A7-3D2A-BFF4-9D08-A8ADECCB239C}"/>
              </a:ext>
            </a:extLst>
          </p:cNvPr>
          <p:cNvGrpSpPr/>
          <p:nvPr/>
        </p:nvGrpSpPr>
        <p:grpSpPr>
          <a:xfrm>
            <a:off x="9488920" y="4225922"/>
            <a:ext cx="1983197" cy="1828800"/>
            <a:chOff x="9488920" y="4225922"/>
            <a:chExt cx="1983197" cy="1828800"/>
          </a:xfrm>
        </p:grpSpPr>
        <p:grpSp>
          <p:nvGrpSpPr>
            <p:cNvPr id="47" name="Group 46">
              <a:extLst>
                <a:ext uri="{FF2B5EF4-FFF2-40B4-BE49-F238E27FC236}">
                  <a16:creationId xmlns:a16="http://schemas.microsoft.com/office/drawing/2014/main" id="{46D73E07-A8CC-271A-CB41-F4D5E4742971}"/>
                </a:ext>
              </a:extLst>
            </p:cNvPr>
            <p:cNvGrpSpPr>
              <a:grpSpLocks noChangeAspect="1"/>
            </p:cNvGrpSpPr>
            <p:nvPr/>
          </p:nvGrpSpPr>
          <p:grpSpPr>
            <a:xfrm>
              <a:off x="9488920" y="4225922"/>
              <a:ext cx="1983197" cy="1828800"/>
              <a:chOff x="8111530" y="1750164"/>
              <a:chExt cx="2270760" cy="2093976"/>
            </a:xfrm>
          </p:grpSpPr>
          <p:pic>
            <p:nvPicPr>
              <p:cNvPr id="42" name="Picture 41">
                <a:extLst>
                  <a:ext uri="{FF2B5EF4-FFF2-40B4-BE49-F238E27FC236}">
                    <a16:creationId xmlns:a16="http://schemas.microsoft.com/office/drawing/2014/main" id="{7200EE80-FF60-D711-C0F6-DE4FC60F64F7}"/>
                  </a:ext>
                </a:extLst>
              </p:cNvPr>
              <p:cNvPicPr>
                <a:picLocks noChangeAspect="1"/>
              </p:cNvPicPr>
              <p:nvPr/>
            </p:nvPicPr>
            <p:blipFill>
              <a:blip r:embed="rId10"/>
              <a:stretch>
                <a:fillRect/>
              </a:stretch>
            </p:blipFill>
            <p:spPr>
              <a:xfrm>
                <a:off x="8111530" y="1750164"/>
                <a:ext cx="2270760" cy="2093976"/>
              </a:xfrm>
              <a:prstGeom prst="rect">
                <a:avLst/>
              </a:prstGeom>
            </p:spPr>
          </p:pic>
          <p:cxnSp>
            <p:nvCxnSpPr>
              <p:cNvPr id="44" name="Straight Connector 43">
                <a:extLst>
                  <a:ext uri="{FF2B5EF4-FFF2-40B4-BE49-F238E27FC236}">
                    <a16:creationId xmlns:a16="http://schemas.microsoft.com/office/drawing/2014/main" id="{8C542797-E4D1-3A1C-4289-621A8A6971D6}"/>
                  </a:ext>
                </a:extLst>
              </p:cNvPr>
              <p:cNvCxnSpPr>
                <a:cxnSpLocks/>
              </p:cNvCxnSpPr>
              <p:nvPr/>
            </p:nvCxnSpPr>
            <p:spPr>
              <a:xfrm>
                <a:off x="8355141" y="2717952"/>
                <a:ext cx="1015578" cy="0"/>
              </a:xfrm>
              <a:prstGeom prst="line">
                <a:avLst/>
              </a:prstGeom>
              <a:ln w="19050">
                <a:solidFill>
                  <a:srgbClr val="C1D832"/>
                </a:solidFill>
                <a:tailEnd type="arrow"/>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D6866776-839C-E052-CE97-F64BD7914C82}"/>
                </a:ext>
              </a:extLst>
            </p:cNvPr>
            <p:cNvSpPr>
              <a:spLocks noChangeAspect="1"/>
            </p:cNvSpPr>
            <p:nvPr/>
          </p:nvSpPr>
          <p:spPr>
            <a:xfrm>
              <a:off x="9561802" y="5938354"/>
              <a:ext cx="109728" cy="690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45B2AC47-0C3D-ECB1-A0FB-459402EF6D22}"/>
              </a:ext>
            </a:extLst>
          </p:cNvPr>
          <p:cNvSpPr/>
          <p:nvPr/>
        </p:nvSpPr>
        <p:spPr>
          <a:xfrm>
            <a:off x="708605" y="3127082"/>
            <a:ext cx="2914271" cy="700301"/>
          </a:xfrm>
          <a:prstGeom prst="rect">
            <a:avLst/>
          </a:prstGeom>
          <a:solidFill>
            <a:schemeClr val="lt1">
              <a:alpha val="0"/>
            </a:schemeClr>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3367C32A-3C28-1FFF-1DA7-653D57C43ABC}"/>
              </a:ext>
            </a:extLst>
          </p:cNvPr>
          <p:cNvSpPr/>
          <p:nvPr/>
        </p:nvSpPr>
        <p:spPr>
          <a:xfrm>
            <a:off x="5694764" y="4350146"/>
            <a:ext cx="3794155" cy="1818982"/>
          </a:xfrm>
          <a:prstGeom prst="rect">
            <a:avLst/>
          </a:prstGeom>
          <a:solidFill>
            <a:schemeClr val="lt1">
              <a:alpha val="0"/>
            </a:schemeClr>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E217DC1C-66CF-C060-2A07-CCAA616BD1F3}"/>
              </a:ext>
            </a:extLst>
          </p:cNvPr>
          <p:cNvCxnSpPr>
            <a:cxnSpLocks/>
          </p:cNvCxnSpPr>
          <p:nvPr/>
        </p:nvCxnSpPr>
        <p:spPr>
          <a:xfrm>
            <a:off x="5893516" y="4780313"/>
            <a:ext cx="1234440" cy="0"/>
          </a:xfrm>
          <a:prstGeom prst="line">
            <a:avLst/>
          </a:prstGeom>
          <a:ln w="19050">
            <a:solidFill>
              <a:srgbClr val="C1D832"/>
            </a:solidFill>
            <a:tailEnd type="arrow"/>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F41492D2-2627-C1E1-30A0-5E2201B2E081}"/>
              </a:ext>
            </a:extLst>
          </p:cNvPr>
          <p:cNvSpPr>
            <a:spLocks noGrp="1"/>
          </p:cNvSpPr>
          <p:nvPr>
            <p:ph type="sldNum" sz="quarter" idx="12"/>
          </p:nvPr>
        </p:nvSpPr>
        <p:spPr/>
        <p:txBody>
          <a:bodyPr/>
          <a:lstStyle/>
          <a:p>
            <a:fld id="{B4E9AFF7-6653-6A4D-A979-64D2F5BECA26}" type="slidenum">
              <a:rPr lang="en-US" smtClean="0"/>
              <a:t>35</a:t>
            </a:fld>
            <a:endParaRPr lang="en-US"/>
          </a:p>
        </p:txBody>
      </p:sp>
    </p:spTree>
    <p:extLst>
      <p:ext uri="{BB962C8B-B14F-4D97-AF65-F5344CB8AC3E}">
        <p14:creationId xmlns:p14="http://schemas.microsoft.com/office/powerpoint/2010/main" val="4647151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744C3F7-7C1E-F25A-21FA-923DEFA587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F627B-D0C2-A155-4A0C-694A5B81B6C6}"/>
              </a:ext>
            </a:extLst>
          </p:cNvPr>
          <p:cNvSpPr>
            <a:spLocks noGrp="1"/>
          </p:cNvSpPr>
          <p:nvPr>
            <p:ph type="title"/>
          </p:nvPr>
        </p:nvSpPr>
        <p:spPr>
          <a:xfrm>
            <a:off x="481263" y="365125"/>
            <a:ext cx="11389895" cy="1325563"/>
          </a:xfrm>
        </p:spPr>
        <p:txBody>
          <a:bodyPr anchor="ctr">
            <a:normAutofit/>
          </a:bodyPr>
          <a:lstStyle/>
          <a:p>
            <a:r>
              <a:rPr lang="en-US" dirty="0"/>
              <a:t>PERFORMANCE WITH AND WITHOUT PREDICATE REUSE</a:t>
            </a:r>
          </a:p>
        </p:txBody>
      </p:sp>
      <p:sp>
        <p:nvSpPr>
          <p:cNvPr id="35" name="TextBox 34">
            <a:extLst>
              <a:ext uri="{FF2B5EF4-FFF2-40B4-BE49-F238E27FC236}">
                <a16:creationId xmlns:a16="http://schemas.microsoft.com/office/drawing/2014/main" id="{A9089C89-2F6B-7B94-EDF3-8C88847413DD}"/>
              </a:ext>
            </a:extLst>
          </p:cNvPr>
          <p:cNvSpPr txBox="1"/>
          <p:nvPr/>
        </p:nvSpPr>
        <p:spPr>
          <a:xfrm>
            <a:off x="5683189" y="3827384"/>
            <a:ext cx="6096000" cy="230832"/>
          </a:xfrm>
          <a:prstGeom prst="rect">
            <a:avLst/>
          </a:prstGeom>
          <a:noFill/>
        </p:spPr>
        <p:txBody>
          <a:bodyPr wrap="square">
            <a:spAutoFit/>
          </a:bodyPr>
          <a:lstStyle/>
          <a:p>
            <a:r>
              <a:rPr lang="en-US" sz="900" dirty="0"/>
              <a:t>MEDIAN PLOT WITH PREDICATE REUSE </a:t>
            </a:r>
          </a:p>
        </p:txBody>
      </p:sp>
      <p:sp>
        <p:nvSpPr>
          <p:cNvPr id="37" name="TextBox 36">
            <a:extLst>
              <a:ext uri="{FF2B5EF4-FFF2-40B4-BE49-F238E27FC236}">
                <a16:creationId xmlns:a16="http://schemas.microsoft.com/office/drawing/2014/main" id="{781819E2-CB75-02EB-8CE1-60DB3F471C3D}"/>
              </a:ext>
            </a:extLst>
          </p:cNvPr>
          <p:cNvSpPr txBox="1"/>
          <p:nvPr/>
        </p:nvSpPr>
        <p:spPr>
          <a:xfrm>
            <a:off x="5338019" y="6159916"/>
            <a:ext cx="6096000" cy="230832"/>
          </a:xfrm>
          <a:prstGeom prst="rect">
            <a:avLst/>
          </a:prstGeom>
          <a:noFill/>
        </p:spPr>
        <p:txBody>
          <a:bodyPr wrap="square">
            <a:spAutoFit/>
          </a:bodyPr>
          <a:lstStyle/>
          <a:p>
            <a:r>
              <a:rPr lang="en-US" sz="900" dirty="0"/>
              <a:t>MEDIAN PLOT WITHOUT PREDICATE REUSE </a:t>
            </a:r>
          </a:p>
        </p:txBody>
      </p:sp>
      <p:grpSp>
        <p:nvGrpSpPr>
          <p:cNvPr id="36" name="Group 35">
            <a:extLst>
              <a:ext uri="{FF2B5EF4-FFF2-40B4-BE49-F238E27FC236}">
                <a16:creationId xmlns:a16="http://schemas.microsoft.com/office/drawing/2014/main" id="{CE8C4D2E-1BA5-1F48-2895-C34AD2113B3F}"/>
              </a:ext>
            </a:extLst>
          </p:cNvPr>
          <p:cNvGrpSpPr>
            <a:grpSpLocks noChangeAspect="1"/>
          </p:cNvGrpSpPr>
          <p:nvPr/>
        </p:nvGrpSpPr>
        <p:grpSpPr>
          <a:xfrm>
            <a:off x="3886998" y="1819610"/>
            <a:ext cx="5532869" cy="1828800"/>
            <a:chOff x="5150596" y="1611713"/>
            <a:chExt cx="6475212" cy="2140276"/>
          </a:xfrm>
        </p:grpSpPr>
        <p:pic>
          <p:nvPicPr>
            <p:cNvPr id="19" name="Picture 18">
              <a:extLst>
                <a:ext uri="{FF2B5EF4-FFF2-40B4-BE49-F238E27FC236}">
                  <a16:creationId xmlns:a16="http://schemas.microsoft.com/office/drawing/2014/main" id="{50FE2A06-98DD-94E8-2517-5398E0CF3716}"/>
                </a:ext>
              </a:extLst>
            </p:cNvPr>
            <p:cNvPicPr>
              <a:picLocks noChangeAspect="1"/>
            </p:cNvPicPr>
            <p:nvPr/>
          </p:nvPicPr>
          <p:blipFill>
            <a:blip r:embed="rId3"/>
            <a:stretch>
              <a:fillRect/>
            </a:stretch>
          </p:blipFill>
          <p:spPr>
            <a:xfrm>
              <a:off x="5150596" y="1658013"/>
              <a:ext cx="2184891" cy="2093976"/>
            </a:xfrm>
            <a:prstGeom prst="rect">
              <a:avLst/>
            </a:prstGeom>
          </p:spPr>
        </p:pic>
        <p:pic>
          <p:nvPicPr>
            <p:cNvPr id="20" name="Picture 19">
              <a:extLst>
                <a:ext uri="{FF2B5EF4-FFF2-40B4-BE49-F238E27FC236}">
                  <a16:creationId xmlns:a16="http://schemas.microsoft.com/office/drawing/2014/main" id="{B174220D-F174-8B21-4E11-416E6DF06815}"/>
                </a:ext>
              </a:extLst>
            </p:cNvPr>
            <p:cNvPicPr>
              <a:picLocks noChangeAspect="1"/>
            </p:cNvPicPr>
            <p:nvPr/>
          </p:nvPicPr>
          <p:blipFill>
            <a:blip r:embed="rId4"/>
            <a:stretch>
              <a:fillRect/>
            </a:stretch>
          </p:blipFill>
          <p:spPr>
            <a:xfrm>
              <a:off x="7288429" y="1633227"/>
              <a:ext cx="2211121" cy="2093976"/>
            </a:xfrm>
            <a:prstGeom prst="rect">
              <a:avLst/>
            </a:prstGeom>
          </p:spPr>
        </p:pic>
        <p:pic>
          <p:nvPicPr>
            <p:cNvPr id="26" name="Picture 25">
              <a:extLst>
                <a:ext uri="{FF2B5EF4-FFF2-40B4-BE49-F238E27FC236}">
                  <a16:creationId xmlns:a16="http://schemas.microsoft.com/office/drawing/2014/main" id="{D9D25F2C-D254-9899-FF52-654D2510BFBA}"/>
                </a:ext>
              </a:extLst>
            </p:cNvPr>
            <p:cNvPicPr>
              <a:picLocks noChangeAspect="1"/>
            </p:cNvPicPr>
            <p:nvPr/>
          </p:nvPicPr>
          <p:blipFill>
            <a:blip r:embed="rId5"/>
            <a:stretch>
              <a:fillRect/>
            </a:stretch>
          </p:blipFill>
          <p:spPr>
            <a:xfrm>
              <a:off x="9450173" y="1611713"/>
              <a:ext cx="2175635" cy="2093976"/>
            </a:xfrm>
            <a:prstGeom prst="rect">
              <a:avLst/>
            </a:prstGeom>
          </p:spPr>
        </p:pic>
        <p:cxnSp>
          <p:nvCxnSpPr>
            <p:cNvPr id="27" name="Straight Connector 26">
              <a:extLst>
                <a:ext uri="{FF2B5EF4-FFF2-40B4-BE49-F238E27FC236}">
                  <a16:creationId xmlns:a16="http://schemas.microsoft.com/office/drawing/2014/main" id="{C6483658-26F8-2ABA-8DB4-2CAB3AC253DD}"/>
                </a:ext>
              </a:extLst>
            </p:cNvPr>
            <p:cNvCxnSpPr>
              <a:cxnSpLocks/>
            </p:cNvCxnSpPr>
            <p:nvPr/>
          </p:nvCxnSpPr>
          <p:spPr>
            <a:xfrm>
              <a:off x="7532181" y="2076636"/>
              <a:ext cx="1498193" cy="0"/>
            </a:xfrm>
            <a:prstGeom prst="line">
              <a:avLst/>
            </a:prstGeom>
            <a:ln w="19050">
              <a:solidFill>
                <a:srgbClr val="C1D832"/>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FA9B9CC-FC1D-D02B-6270-27DA5EF14868}"/>
                </a:ext>
              </a:extLst>
            </p:cNvPr>
            <p:cNvCxnSpPr>
              <a:cxnSpLocks/>
            </p:cNvCxnSpPr>
            <p:nvPr/>
          </p:nvCxnSpPr>
          <p:spPr>
            <a:xfrm>
              <a:off x="9671161" y="2113586"/>
              <a:ext cx="1444686" cy="0"/>
            </a:xfrm>
            <a:prstGeom prst="line">
              <a:avLst/>
            </a:prstGeom>
            <a:ln w="19050">
              <a:solidFill>
                <a:srgbClr val="C1D832"/>
              </a:solidFill>
              <a:tailEnd type="arrow"/>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053F5FD9-5979-D3D9-A87E-9BC097835FF0}"/>
              </a:ext>
            </a:extLst>
          </p:cNvPr>
          <p:cNvGrpSpPr>
            <a:grpSpLocks noChangeAspect="1"/>
          </p:cNvGrpSpPr>
          <p:nvPr/>
        </p:nvGrpSpPr>
        <p:grpSpPr>
          <a:xfrm>
            <a:off x="3805419" y="4287749"/>
            <a:ext cx="5624273" cy="1828800"/>
            <a:chOff x="599221" y="4172003"/>
            <a:chExt cx="6496035" cy="2114691"/>
          </a:xfrm>
        </p:grpSpPr>
        <p:pic>
          <p:nvPicPr>
            <p:cNvPr id="15" name="Picture 14">
              <a:extLst>
                <a:ext uri="{FF2B5EF4-FFF2-40B4-BE49-F238E27FC236}">
                  <a16:creationId xmlns:a16="http://schemas.microsoft.com/office/drawing/2014/main" id="{782F3326-1A8C-10A9-CE67-4ABAD99ED290}"/>
                </a:ext>
              </a:extLst>
            </p:cNvPr>
            <p:cNvPicPr>
              <a:picLocks noChangeAspect="1"/>
            </p:cNvPicPr>
            <p:nvPr/>
          </p:nvPicPr>
          <p:blipFill>
            <a:blip r:embed="rId6"/>
            <a:stretch>
              <a:fillRect/>
            </a:stretch>
          </p:blipFill>
          <p:spPr>
            <a:xfrm>
              <a:off x="2791706" y="4182636"/>
              <a:ext cx="2154629" cy="2093976"/>
            </a:xfrm>
            <a:prstGeom prst="rect">
              <a:avLst/>
            </a:prstGeom>
          </p:spPr>
        </p:pic>
        <p:pic>
          <p:nvPicPr>
            <p:cNvPr id="16" name="Picture 15">
              <a:extLst>
                <a:ext uri="{FF2B5EF4-FFF2-40B4-BE49-F238E27FC236}">
                  <a16:creationId xmlns:a16="http://schemas.microsoft.com/office/drawing/2014/main" id="{A640CEF5-0B6D-389B-2069-0C9D7CF997A8}"/>
                </a:ext>
              </a:extLst>
            </p:cNvPr>
            <p:cNvPicPr>
              <a:picLocks noChangeAspect="1"/>
            </p:cNvPicPr>
            <p:nvPr/>
          </p:nvPicPr>
          <p:blipFill>
            <a:blip r:embed="rId7"/>
            <a:stretch>
              <a:fillRect/>
            </a:stretch>
          </p:blipFill>
          <p:spPr>
            <a:xfrm>
              <a:off x="4916822" y="4172003"/>
              <a:ext cx="2178434" cy="2093976"/>
            </a:xfrm>
            <a:prstGeom prst="rect">
              <a:avLst/>
            </a:prstGeom>
          </p:spPr>
        </p:pic>
        <p:cxnSp>
          <p:nvCxnSpPr>
            <p:cNvPr id="18" name="Straight Connector 17">
              <a:extLst>
                <a:ext uri="{FF2B5EF4-FFF2-40B4-BE49-F238E27FC236}">
                  <a16:creationId xmlns:a16="http://schemas.microsoft.com/office/drawing/2014/main" id="{97851C18-25B9-5CF3-D796-D0DCF2B52B4D}"/>
                </a:ext>
              </a:extLst>
            </p:cNvPr>
            <p:cNvCxnSpPr>
              <a:cxnSpLocks/>
            </p:cNvCxnSpPr>
            <p:nvPr/>
          </p:nvCxnSpPr>
          <p:spPr>
            <a:xfrm>
              <a:off x="5142026" y="4881267"/>
              <a:ext cx="580873" cy="0"/>
            </a:xfrm>
            <a:prstGeom prst="line">
              <a:avLst/>
            </a:prstGeom>
            <a:ln w="19050">
              <a:solidFill>
                <a:srgbClr val="C1D832"/>
              </a:solidFill>
              <a:tailEnd type="arrow"/>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4742A59A-AFA9-E486-40D4-C449D1A9298A}"/>
                </a:ext>
              </a:extLst>
            </p:cNvPr>
            <p:cNvPicPr>
              <a:picLocks noChangeAspect="1"/>
            </p:cNvPicPr>
            <p:nvPr/>
          </p:nvPicPr>
          <p:blipFill>
            <a:blip r:embed="rId8"/>
            <a:stretch>
              <a:fillRect/>
            </a:stretch>
          </p:blipFill>
          <p:spPr>
            <a:xfrm>
              <a:off x="599221" y="4192718"/>
              <a:ext cx="2199555" cy="2093976"/>
            </a:xfrm>
            <a:prstGeom prst="rect">
              <a:avLst/>
            </a:prstGeom>
          </p:spPr>
        </p:pic>
      </p:grpSp>
      <p:sp>
        <p:nvSpPr>
          <p:cNvPr id="46" name="TextBox 45">
            <a:extLst>
              <a:ext uri="{FF2B5EF4-FFF2-40B4-BE49-F238E27FC236}">
                <a16:creationId xmlns:a16="http://schemas.microsoft.com/office/drawing/2014/main" id="{CBCE1C74-4C18-359F-C2BC-A01C40BCCABC}"/>
              </a:ext>
            </a:extLst>
          </p:cNvPr>
          <p:cNvSpPr txBox="1"/>
          <p:nvPr/>
        </p:nvSpPr>
        <p:spPr>
          <a:xfrm>
            <a:off x="9643650" y="3746397"/>
            <a:ext cx="6096000" cy="369332"/>
          </a:xfrm>
          <a:prstGeom prst="rect">
            <a:avLst/>
          </a:prstGeom>
          <a:noFill/>
        </p:spPr>
        <p:txBody>
          <a:bodyPr wrap="square">
            <a:spAutoFit/>
          </a:bodyPr>
          <a:lstStyle/>
          <a:p>
            <a:r>
              <a:rPr lang="en-US" sz="900" dirty="0"/>
              <a:t>SUPERVISED LEARNING PLOT </a:t>
            </a:r>
          </a:p>
          <a:p>
            <a:r>
              <a:rPr lang="en-US" sz="900" dirty="0"/>
              <a:t>WITH PREDICATE REUSE </a:t>
            </a:r>
          </a:p>
        </p:txBody>
      </p:sp>
      <p:sp>
        <p:nvSpPr>
          <p:cNvPr id="49" name="TextBox 48">
            <a:extLst>
              <a:ext uri="{FF2B5EF4-FFF2-40B4-BE49-F238E27FC236}">
                <a16:creationId xmlns:a16="http://schemas.microsoft.com/office/drawing/2014/main" id="{DC2F6CDC-C722-C24B-CED6-86E8ECB39707}"/>
              </a:ext>
            </a:extLst>
          </p:cNvPr>
          <p:cNvSpPr txBox="1"/>
          <p:nvPr/>
        </p:nvSpPr>
        <p:spPr>
          <a:xfrm>
            <a:off x="9678379" y="6175605"/>
            <a:ext cx="6096000" cy="369332"/>
          </a:xfrm>
          <a:prstGeom prst="rect">
            <a:avLst/>
          </a:prstGeom>
          <a:noFill/>
        </p:spPr>
        <p:txBody>
          <a:bodyPr wrap="square">
            <a:spAutoFit/>
          </a:bodyPr>
          <a:lstStyle/>
          <a:p>
            <a:r>
              <a:rPr lang="en-US" sz="900" dirty="0"/>
              <a:t>SUPERVISED LEARNING PLOT </a:t>
            </a:r>
          </a:p>
          <a:p>
            <a:r>
              <a:rPr lang="en-US" sz="900" dirty="0"/>
              <a:t>WITHOUT PREDICATE REUSE </a:t>
            </a:r>
          </a:p>
        </p:txBody>
      </p:sp>
      <p:sp>
        <p:nvSpPr>
          <p:cNvPr id="50" name="Content Placeholder 2">
            <a:extLst>
              <a:ext uri="{FF2B5EF4-FFF2-40B4-BE49-F238E27FC236}">
                <a16:creationId xmlns:a16="http://schemas.microsoft.com/office/drawing/2014/main" id="{6AE46D3C-A877-A60F-3CAA-33D40C44B655}"/>
              </a:ext>
            </a:extLst>
          </p:cNvPr>
          <p:cNvSpPr>
            <a:spLocks noGrp="1"/>
          </p:cNvSpPr>
          <p:nvPr>
            <p:ph sz="half" idx="1"/>
          </p:nvPr>
        </p:nvSpPr>
        <p:spPr>
          <a:xfrm>
            <a:off x="449165" y="1914244"/>
            <a:ext cx="3287202" cy="4043761"/>
          </a:xfrm>
        </p:spPr>
        <p:txBody>
          <a:bodyPr>
            <a:normAutofit/>
          </a:bodyPr>
          <a:lstStyle/>
          <a:p>
            <a:r>
              <a:rPr lang="en-US" sz="1600" dirty="0"/>
              <a:t>When we do not have predicate reuse, there is more underestimation.</a:t>
            </a:r>
          </a:p>
          <a:p>
            <a:r>
              <a:rPr lang="en-US" sz="1600" dirty="0"/>
              <a:t>Even if not all of them are matched, it can match more of them.</a:t>
            </a:r>
          </a:p>
          <a:p>
            <a:r>
              <a:rPr lang="en-US" sz="1600" dirty="0"/>
              <a:t>When we have more data up to a certain point, there is less underestimation, but then after a certain point, there is more because we have more negative examples. </a:t>
            </a:r>
          </a:p>
        </p:txBody>
      </p:sp>
      <p:grpSp>
        <p:nvGrpSpPr>
          <p:cNvPr id="6" name="Group 5">
            <a:extLst>
              <a:ext uri="{FF2B5EF4-FFF2-40B4-BE49-F238E27FC236}">
                <a16:creationId xmlns:a16="http://schemas.microsoft.com/office/drawing/2014/main" id="{A25A3F73-718F-1D87-9C59-41B8A99EDEC1}"/>
              </a:ext>
            </a:extLst>
          </p:cNvPr>
          <p:cNvGrpSpPr/>
          <p:nvPr/>
        </p:nvGrpSpPr>
        <p:grpSpPr>
          <a:xfrm>
            <a:off x="9488919" y="1804664"/>
            <a:ext cx="1936842" cy="1828800"/>
            <a:chOff x="9488919" y="1804664"/>
            <a:chExt cx="1936842" cy="1828800"/>
          </a:xfrm>
        </p:grpSpPr>
        <p:grpSp>
          <p:nvGrpSpPr>
            <p:cNvPr id="48" name="Group 47">
              <a:extLst>
                <a:ext uri="{FF2B5EF4-FFF2-40B4-BE49-F238E27FC236}">
                  <a16:creationId xmlns:a16="http://schemas.microsoft.com/office/drawing/2014/main" id="{47377EE6-1D27-C960-6A6F-CD401F78268D}"/>
                </a:ext>
              </a:extLst>
            </p:cNvPr>
            <p:cNvGrpSpPr>
              <a:grpSpLocks noChangeAspect="1"/>
            </p:cNvGrpSpPr>
            <p:nvPr/>
          </p:nvGrpSpPr>
          <p:grpSpPr>
            <a:xfrm>
              <a:off x="9488919" y="1804664"/>
              <a:ext cx="1936842" cy="1828800"/>
              <a:chOff x="8111530" y="4089271"/>
              <a:chExt cx="2217684" cy="2093976"/>
            </a:xfrm>
          </p:grpSpPr>
          <p:pic>
            <p:nvPicPr>
              <p:cNvPr id="43" name="Picture 42">
                <a:extLst>
                  <a:ext uri="{FF2B5EF4-FFF2-40B4-BE49-F238E27FC236}">
                    <a16:creationId xmlns:a16="http://schemas.microsoft.com/office/drawing/2014/main" id="{0B216DFF-97F6-5399-B44E-0589D54CDF7D}"/>
                  </a:ext>
                </a:extLst>
              </p:cNvPr>
              <p:cNvPicPr>
                <a:picLocks noChangeAspect="1"/>
              </p:cNvPicPr>
              <p:nvPr/>
            </p:nvPicPr>
            <p:blipFill>
              <a:blip r:embed="rId9"/>
              <a:stretch>
                <a:fillRect/>
              </a:stretch>
            </p:blipFill>
            <p:spPr>
              <a:xfrm>
                <a:off x="8111530" y="4089271"/>
                <a:ext cx="2217684" cy="2093976"/>
              </a:xfrm>
              <a:prstGeom prst="rect">
                <a:avLst/>
              </a:prstGeom>
            </p:spPr>
          </p:pic>
          <p:cxnSp>
            <p:nvCxnSpPr>
              <p:cNvPr id="45" name="Straight Connector 44">
                <a:extLst>
                  <a:ext uri="{FF2B5EF4-FFF2-40B4-BE49-F238E27FC236}">
                    <a16:creationId xmlns:a16="http://schemas.microsoft.com/office/drawing/2014/main" id="{282ED44A-FAD8-C278-45EB-FF16961F663F}"/>
                  </a:ext>
                </a:extLst>
              </p:cNvPr>
              <p:cNvCxnSpPr>
                <a:cxnSpLocks/>
              </p:cNvCxnSpPr>
              <p:nvPr/>
            </p:nvCxnSpPr>
            <p:spPr>
              <a:xfrm>
                <a:off x="8355141" y="4860508"/>
                <a:ext cx="1235446" cy="0"/>
              </a:xfrm>
              <a:prstGeom prst="line">
                <a:avLst/>
              </a:prstGeom>
              <a:ln w="19050">
                <a:solidFill>
                  <a:srgbClr val="C1D832"/>
                </a:solidFill>
                <a:tailEnd type="arrow"/>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93352640-8026-25A2-3557-E5579665D339}"/>
                </a:ext>
              </a:extLst>
            </p:cNvPr>
            <p:cNvSpPr>
              <a:spLocks noChangeAspect="1"/>
            </p:cNvSpPr>
            <p:nvPr/>
          </p:nvSpPr>
          <p:spPr>
            <a:xfrm>
              <a:off x="9550228" y="3496094"/>
              <a:ext cx="130769" cy="822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E36CF95B-C856-74B0-A020-76174A7B4A36}"/>
              </a:ext>
            </a:extLst>
          </p:cNvPr>
          <p:cNvGrpSpPr/>
          <p:nvPr/>
        </p:nvGrpSpPr>
        <p:grpSpPr>
          <a:xfrm>
            <a:off x="9488920" y="4225922"/>
            <a:ext cx="1983197" cy="1828800"/>
            <a:chOff x="9488920" y="4225922"/>
            <a:chExt cx="1983197" cy="1828800"/>
          </a:xfrm>
        </p:grpSpPr>
        <p:grpSp>
          <p:nvGrpSpPr>
            <p:cNvPr id="47" name="Group 46">
              <a:extLst>
                <a:ext uri="{FF2B5EF4-FFF2-40B4-BE49-F238E27FC236}">
                  <a16:creationId xmlns:a16="http://schemas.microsoft.com/office/drawing/2014/main" id="{BB27DCEE-2831-97E4-4992-18643F30F63D}"/>
                </a:ext>
              </a:extLst>
            </p:cNvPr>
            <p:cNvGrpSpPr>
              <a:grpSpLocks noChangeAspect="1"/>
            </p:cNvGrpSpPr>
            <p:nvPr/>
          </p:nvGrpSpPr>
          <p:grpSpPr>
            <a:xfrm>
              <a:off x="9488920" y="4225922"/>
              <a:ext cx="1983197" cy="1828800"/>
              <a:chOff x="8111530" y="1750164"/>
              <a:chExt cx="2270760" cy="2093976"/>
            </a:xfrm>
          </p:grpSpPr>
          <p:pic>
            <p:nvPicPr>
              <p:cNvPr id="42" name="Picture 41">
                <a:extLst>
                  <a:ext uri="{FF2B5EF4-FFF2-40B4-BE49-F238E27FC236}">
                    <a16:creationId xmlns:a16="http://schemas.microsoft.com/office/drawing/2014/main" id="{7A01723C-66F9-683A-1A6A-1CCE11122581}"/>
                  </a:ext>
                </a:extLst>
              </p:cNvPr>
              <p:cNvPicPr>
                <a:picLocks noChangeAspect="1"/>
              </p:cNvPicPr>
              <p:nvPr/>
            </p:nvPicPr>
            <p:blipFill>
              <a:blip r:embed="rId10"/>
              <a:stretch>
                <a:fillRect/>
              </a:stretch>
            </p:blipFill>
            <p:spPr>
              <a:xfrm>
                <a:off x="8111530" y="1750164"/>
                <a:ext cx="2270760" cy="2093976"/>
              </a:xfrm>
              <a:prstGeom prst="rect">
                <a:avLst/>
              </a:prstGeom>
            </p:spPr>
          </p:pic>
          <p:cxnSp>
            <p:nvCxnSpPr>
              <p:cNvPr id="44" name="Straight Connector 43">
                <a:extLst>
                  <a:ext uri="{FF2B5EF4-FFF2-40B4-BE49-F238E27FC236}">
                    <a16:creationId xmlns:a16="http://schemas.microsoft.com/office/drawing/2014/main" id="{53FC487C-FF1D-B036-CE4D-815181A063C2}"/>
                  </a:ext>
                </a:extLst>
              </p:cNvPr>
              <p:cNvCxnSpPr>
                <a:cxnSpLocks/>
              </p:cNvCxnSpPr>
              <p:nvPr/>
            </p:nvCxnSpPr>
            <p:spPr>
              <a:xfrm>
                <a:off x="8355141" y="2717952"/>
                <a:ext cx="1015578" cy="0"/>
              </a:xfrm>
              <a:prstGeom prst="line">
                <a:avLst/>
              </a:prstGeom>
              <a:ln w="19050">
                <a:solidFill>
                  <a:srgbClr val="C1D832"/>
                </a:solidFill>
                <a:tailEnd type="arrow"/>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AB891389-87C7-5E57-685D-1D2F350ABE19}"/>
                </a:ext>
              </a:extLst>
            </p:cNvPr>
            <p:cNvSpPr>
              <a:spLocks noChangeAspect="1"/>
            </p:cNvSpPr>
            <p:nvPr/>
          </p:nvSpPr>
          <p:spPr>
            <a:xfrm>
              <a:off x="9561802" y="5938354"/>
              <a:ext cx="109728" cy="690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Connector 8">
            <a:extLst>
              <a:ext uri="{FF2B5EF4-FFF2-40B4-BE49-F238E27FC236}">
                <a16:creationId xmlns:a16="http://schemas.microsoft.com/office/drawing/2014/main" id="{F1659A50-9B4F-6ECA-3FED-FC38A836E30F}"/>
              </a:ext>
            </a:extLst>
          </p:cNvPr>
          <p:cNvCxnSpPr>
            <a:cxnSpLocks/>
          </p:cNvCxnSpPr>
          <p:nvPr/>
        </p:nvCxnSpPr>
        <p:spPr>
          <a:xfrm>
            <a:off x="5893516" y="4780313"/>
            <a:ext cx="1234440" cy="0"/>
          </a:xfrm>
          <a:prstGeom prst="line">
            <a:avLst/>
          </a:prstGeom>
          <a:ln w="19050">
            <a:solidFill>
              <a:srgbClr val="C1D832"/>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245571A-D4EA-598C-DB16-984A1355B5B2}"/>
              </a:ext>
            </a:extLst>
          </p:cNvPr>
          <p:cNvSpPr/>
          <p:nvPr/>
        </p:nvSpPr>
        <p:spPr>
          <a:xfrm>
            <a:off x="5695421" y="1734055"/>
            <a:ext cx="5947493" cy="4388650"/>
          </a:xfrm>
          <a:prstGeom prst="rect">
            <a:avLst/>
          </a:prstGeom>
          <a:solidFill>
            <a:schemeClr val="lt1">
              <a:alpha val="0"/>
            </a:schemeClr>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B0A403-76C6-048F-6F74-4565F9C965CA}"/>
              </a:ext>
            </a:extLst>
          </p:cNvPr>
          <p:cNvSpPr/>
          <p:nvPr/>
        </p:nvSpPr>
        <p:spPr>
          <a:xfrm>
            <a:off x="647160" y="1916315"/>
            <a:ext cx="2993189" cy="774092"/>
          </a:xfrm>
          <a:prstGeom prst="rect">
            <a:avLst/>
          </a:prstGeom>
          <a:solidFill>
            <a:schemeClr val="lt1">
              <a:alpha val="0"/>
            </a:schemeClr>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972D3370-E867-CFA0-3694-016ECDF15C40}"/>
              </a:ext>
            </a:extLst>
          </p:cNvPr>
          <p:cNvSpPr>
            <a:spLocks noGrp="1"/>
          </p:cNvSpPr>
          <p:nvPr>
            <p:ph type="sldNum" sz="quarter" idx="12"/>
          </p:nvPr>
        </p:nvSpPr>
        <p:spPr/>
        <p:txBody>
          <a:bodyPr/>
          <a:lstStyle/>
          <a:p>
            <a:fld id="{B4E9AFF7-6653-6A4D-A979-64D2F5BECA26}" type="slidenum">
              <a:rPr lang="en-US" smtClean="0"/>
              <a:t>36</a:t>
            </a:fld>
            <a:endParaRPr lang="en-US"/>
          </a:p>
        </p:txBody>
      </p:sp>
      <p:sp>
        <p:nvSpPr>
          <p:cNvPr id="14" name="TextBox 13">
            <a:extLst>
              <a:ext uri="{FF2B5EF4-FFF2-40B4-BE49-F238E27FC236}">
                <a16:creationId xmlns:a16="http://schemas.microsoft.com/office/drawing/2014/main" id="{A9100531-5B25-EEFA-F5C5-BE5B156981EA}"/>
              </a:ext>
            </a:extLst>
          </p:cNvPr>
          <p:cNvSpPr txBox="1"/>
          <p:nvPr/>
        </p:nvSpPr>
        <p:spPr>
          <a:xfrm>
            <a:off x="442770" y="5235858"/>
            <a:ext cx="3124124" cy="646331"/>
          </a:xfrm>
          <a:prstGeom prst="rect">
            <a:avLst/>
          </a:prstGeom>
          <a:noFill/>
        </p:spPr>
        <p:txBody>
          <a:bodyPr wrap="square">
            <a:spAutoFit/>
          </a:bodyPr>
          <a:lstStyle/>
          <a:p>
            <a:r>
              <a:rPr lang="en-US" sz="1800" dirty="0"/>
              <a:t>Lack of expressive power causes underestimation.</a:t>
            </a:r>
          </a:p>
        </p:txBody>
      </p:sp>
    </p:spTree>
    <p:extLst>
      <p:ext uri="{BB962C8B-B14F-4D97-AF65-F5344CB8AC3E}">
        <p14:creationId xmlns:p14="http://schemas.microsoft.com/office/powerpoint/2010/main" val="3701433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98B71BA-399D-BD6A-A42E-165E13CEB6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32DEA2-0F42-FB90-567B-60ADCC5BC3F3}"/>
              </a:ext>
            </a:extLst>
          </p:cNvPr>
          <p:cNvSpPr>
            <a:spLocks noGrp="1"/>
          </p:cNvSpPr>
          <p:nvPr>
            <p:ph type="title"/>
          </p:nvPr>
        </p:nvSpPr>
        <p:spPr>
          <a:xfrm>
            <a:off x="481263" y="365125"/>
            <a:ext cx="11389895" cy="1325563"/>
          </a:xfrm>
        </p:spPr>
        <p:txBody>
          <a:bodyPr anchor="ctr">
            <a:normAutofit/>
          </a:bodyPr>
          <a:lstStyle/>
          <a:p>
            <a:r>
              <a:rPr lang="en-US" dirty="0"/>
              <a:t>PERFORMANCE WITH AND WITHOUT PREDICATE REUSE</a:t>
            </a:r>
          </a:p>
        </p:txBody>
      </p:sp>
      <p:sp>
        <p:nvSpPr>
          <p:cNvPr id="35" name="TextBox 34">
            <a:extLst>
              <a:ext uri="{FF2B5EF4-FFF2-40B4-BE49-F238E27FC236}">
                <a16:creationId xmlns:a16="http://schemas.microsoft.com/office/drawing/2014/main" id="{49FADBF9-74CD-E049-997A-EEF73573C2ED}"/>
              </a:ext>
            </a:extLst>
          </p:cNvPr>
          <p:cNvSpPr txBox="1"/>
          <p:nvPr/>
        </p:nvSpPr>
        <p:spPr>
          <a:xfrm>
            <a:off x="5683189" y="3827384"/>
            <a:ext cx="6096000" cy="230832"/>
          </a:xfrm>
          <a:prstGeom prst="rect">
            <a:avLst/>
          </a:prstGeom>
          <a:noFill/>
        </p:spPr>
        <p:txBody>
          <a:bodyPr wrap="square">
            <a:spAutoFit/>
          </a:bodyPr>
          <a:lstStyle/>
          <a:p>
            <a:r>
              <a:rPr lang="en-US" sz="900" dirty="0"/>
              <a:t>MEDIAN PLOT WITH PREDICATE REUSE </a:t>
            </a:r>
          </a:p>
        </p:txBody>
      </p:sp>
      <p:sp>
        <p:nvSpPr>
          <p:cNvPr id="37" name="TextBox 36">
            <a:extLst>
              <a:ext uri="{FF2B5EF4-FFF2-40B4-BE49-F238E27FC236}">
                <a16:creationId xmlns:a16="http://schemas.microsoft.com/office/drawing/2014/main" id="{A4B0D7A4-E240-C7EB-D0AD-697C339DE3BA}"/>
              </a:ext>
            </a:extLst>
          </p:cNvPr>
          <p:cNvSpPr txBox="1"/>
          <p:nvPr/>
        </p:nvSpPr>
        <p:spPr>
          <a:xfrm>
            <a:off x="5338019" y="6159916"/>
            <a:ext cx="6096000" cy="230832"/>
          </a:xfrm>
          <a:prstGeom prst="rect">
            <a:avLst/>
          </a:prstGeom>
          <a:noFill/>
        </p:spPr>
        <p:txBody>
          <a:bodyPr wrap="square">
            <a:spAutoFit/>
          </a:bodyPr>
          <a:lstStyle/>
          <a:p>
            <a:r>
              <a:rPr lang="en-US" sz="900" dirty="0"/>
              <a:t>MEDIAN PLOT WITHOUT PREDICATE REUSE </a:t>
            </a:r>
          </a:p>
        </p:txBody>
      </p:sp>
      <p:grpSp>
        <p:nvGrpSpPr>
          <p:cNvPr id="36" name="Group 35">
            <a:extLst>
              <a:ext uri="{FF2B5EF4-FFF2-40B4-BE49-F238E27FC236}">
                <a16:creationId xmlns:a16="http://schemas.microsoft.com/office/drawing/2014/main" id="{BC67783C-350B-B654-1593-9D41B7A0C83B}"/>
              </a:ext>
            </a:extLst>
          </p:cNvPr>
          <p:cNvGrpSpPr>
            <a:grpSpLocks noChangeAspect="1"/>
          </p:cNvGrpSpPr>
          <p:nvPr/>
        </p:nvGrpSpPr>
        <p:grpSpPr>
          <a:xfrm>
            <a:off x="3886998" y="1819610"/>
            <a:ext cx="5532869" cy="1828800"/>
            <a:chOff x="5150596" y="1611713"/>
            <a:chExt cx="6475212" cy="2140276"/>
          </a:xfrm>
        </p:grpSpPr>
        <p:pic>
          <p:nvPicPr>
            <p:cNvPr id="19" name="Picture 18">
              <a:extLst>
                <a:ext uri="{FF2B5EF4-FFF2-40B4-BE49-F238E27FC236}">
                  <a16:creationId xmlns:a16="http://schemas.microsoft.com/office/drawing/2014/main" id="{45C8333C-9975-2251-E9FD-2DEC5E545338}"/>
                </a:ext>
              </a:extLst>
            </p:cNvPr>
            <p:cNvPicPr>
              <a:picLocks noChangeAspect="1"/>
            </p:cNvPicPr>
            <p:nvPr/>
          </p:nvPicPr>
          <p:blipFill>
            <a:blip r:embed="rId3"/>
            <a:stretch>
              <a:fillRect/>
            </a:stretch>
          </p:blipFill>
          <p:spPr>
            <a:xfrm>
              <a:off x="5150596" y="1658013"/>
              <a:ext cx="2184891" cy="2093976"/>
            </a:xfrm>
            <a:prstGeom prst="rect">
              <a:avLst/>
            </a:prstGeom>
          </p:spPr>
        </p:pic>
        <p:pic>
          <p:nvPicPr>
            <p:cNvPr id="20" name="Picture 19">
              <a:extLst>
                <a:ext uri="{FF2B5EF4-FFF2-40B4-BE49-F238E27FC236}">
                  <a16:creationId xmlns:a16="http://schemas.microsoft.com/office/drawing/2014/main" id="{141D19E0-A3FE-49D7-EB7F-EA7A75AA922D}"/>
                </a:ext>
              </a:extLst>
            </p:cNvPr>
            <p:cNvPicPr>
              <a:picLocks noChangeAspect="1"/>
            </p:cNvPicPr>
            <p:nvPr/>
          </p:nvPicPr>
          <p:blipFill>
            <a:blip r:embed="rId4"/>
            <a:stretch>
              <a:fillRect/>
            </a:stretch>
          </p:blipFill>
          <p:spPr>
            <a:xfrm>
              <a:off x="7288429" y="1633227"/>
              <a:ext cx="2211121" cy="2093976"/>
            </a:xfrm>
            <a:prstGeom prst="rect">
              <a:avLst/>
            </a:prstGeom>
          </p:spPr>
        </p:pic>
        <p:pic>
          <p:nvPicPr>
            <p:cNvPr id="26" name="Picture 25">
              <a:extLst>
                <a:ext uri="{FF2B5EF4-FFF2-40B4-BE49-F238E27FC236}">
                  <a16:creationId xmlns:a16="http://schemas.microsoft.com/office/drawing/2014/main" id="{EA07501D-D14B-2874-60A7-12C5A71756BD}"/>
                </a:ext>
              </a:extLst>
            </p:cNvPr>
            <p:cNvPicPr>
              <a:picLocks noChangeAspect="1"/>
            </p:cNvPicPr>
            <p:nvPr/>
          </p:nvPicPr>
          <p:blipFill>
            <a:blip r:embed="rId5"/>
            <a:stretch>
              <a:fillRect/>
            </a:stretch>
          </p:blipFill>
          <p:spPr>
            <a:xfrm>
              <a:off x="9450173" y="1611713"/>
              <a:ext cx="2175635" cy="2093976"/>
            </a:xfrm>
            <a:prstGeom prst="rect">
              <a:avLst/>
            </a:prstGeom>
          </p:spPr>
        </p:pic>
        <p:cxnSp>
          <p:nvCxnSpPr>
            <p:cNvPr id="27" name="Straight Connector 26">
              <a:extLst>
                <a:ext uri="{FF2B5EF4-FFF2-40B4-BE49-F238E27FC236}">
                  <a16:creationId xmlns:a16="http://schemas.microsoft.com/office/drawing/2014/main" id="{0937DF04-1181-FC66-7295-F24A2310A2E2}"/>
                </a:ext>
              </a:extLst>
            </p:cNvPr>
            <p:cNvCxnSpPr>
              <a:cxnSpLocks/>
            </p:cNvCxnSpPr>
            <p:nvPr/>
          </p:nvCxnSpPr>
          <p:spPr>
            <a:xfrm>
              <a:off x="7532181" y="2076636"/>
              <a:ext cx="1498193" cy="0"/>
            </a:xfrm>
            <a:prstGeom prst="line">
              <a:avLst/>
            </a:prstGeom>
            <a:ln w="19050">
              <a:solidFill>
                <a:srgbClr val="C1D832"/>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E1AD9F4-DA14-1E4C-FD7C-E3BBCB1BFC76}"/>
                </a:ext>
              </a:extLst>
            </p:cNvPr>
            <p:cNvCxnSpPr>
              <a:cxnSpLocks/>
            </p:cNvCxnSpPr>
            <p:nvPr/>
          </p:nvCxnSpPr>
          <p:spPr>
            <a:xfrm>
              <a:off x="9671161" y="2113586"/>
              <a:ext cx="1444686" cy="0"/>
            </a:xfrm>
            <a:prstGeom prst="line">
              <a:avLst/>
            </a:prstGeom>
            <a:ln w="19050">
              <a:solidFill>
                <a:srgbClr val="C1D832"/>
              </a:solidFill>
              <a:tailEnd type="arrow"/>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9E3DC4F4-D0CA-E929-84BE-FB3BF90DD218}"/>
              </a:ext>
            </a:extLst>
          </p:cNvPr>
          <p:cNvGrpSpPr>
            <a:grpSpLocks noChangeAspect="1"/>
          </p:cNvGrpSpPr>
          <p:nvPr/>
        </p:nvGrpSpPr>
        <p:grpSpPr>
          <a:xfrm>
            <a:off x="3805419" y="4287749"/>
            <a:ext cx="5624273" cy="1828800"/>
            <a:chOff x="599221" y="4172003"/>
            <a:chExt cx="6496035" cy="2114691"/>
          </a:xfrm>
        </p:grpSpPr>
        <p:pic>
          <p:nvPicPr>
            <p:cNvPr id="15" name="Picture 14">
              <a:extLst>
                <a:ext uri="{FF2B5EF4-FFF2-40B4-BE49-F238E27FC236}">
                  <a16:creationId xmlns:a16="http://schemas.microsoft.com/office/drawing/2014/main" id="{44EA3B67-8BC5-5FB2-9E82-3A37679CD128}"/>
                </a:ext>
              </a:extLst>
            </p:cNvPr>
            <p:cNvPicPr>
              <a:picLocks noChangeAspect="1"/>
            </p:cNvPicPr>
            <p:nvPr/>
          </p:nvPicPr>
          <p:blipFill>
            <a:blip r:embed="rId6"/>
            <a:stretch>
              <a:fillRect/>
            </a:stretch>
          </p:blipFill>
          <p:spPr>
            <a:xfrm>
              <a:off x="2791706" y="4182636"/>
              <a:ext cx="2154629" cy="2093976"/>
            </a:xfrm>
            <a:prstGeom prst="rect">
              <a:avLst/>
            </a:prstGeom>
          </p:spPr>
        </p:pic>
        <p:pic>
          <p:nvPicPr>
            <p:cNvPr id="16" name="Picture 15">
              <a:extLst>
                <a:ext uri="{FF2B5EF4-FFF2-40B4-BE49-F238E27FC236}">
                  <a16:creationId xmlns:a16="http://schemas.microsoft.com/office/drawing/2014/main" id="{8230D3AB-D79E-C644-1F8D-FA0DE3E1F119}"/>
                </a:ext>
              </a:extLst>
            </p:cNvPr>
            <p:cNvPicPr>
              <a:picLocks noChangeAspect="1"/>
            </p:cNvPicPr>
            <p:nvPr/>
          </p:nvPicPr>
          <p:blipFill>
            <a:blip r:embed="rId7"/>
            <a:stretch>
              <a:fillRect/>
            </a:stretch>
          </p:blipFill>
          <p:spPr>
            <a:xfrm>
              <a:off x="4916822" y="4172003"/>
              <a:ext cx="2178434" cy="2093976"/>
            </a:xfrm>
            <a:prstGeom prst="rect">
              <a:avLst/>
            </a:prstGeom>
          </p:spPr>
        </p:pic>
        <p:cxnSp>
          <p:nvCxnSpPr>
            <p:cNvPr id="18" name="Straight Connector 17">
              <a:extLst>
                <a:ext uri="{FF2B5EF4-FFF2-40B4-BE49-F238E27FC236}">
                  <a16:creationId xmlns:a16="http://schemas.microsoft.com/office/drawing/2014/main" id="{CBA5672A-3F3C-F842-9FB9-C89E4C379E43}"/>
                </a:ext>
              </a:extLst>
            </p:cNvPr>
            <p:cNvCxnSpPr>
              <a:cxnSpLocks/>
            </p:cNvCxnSpPr>
            <p:nvPr/>
          </p:nvCxnSpPr>
          <p:spPr>
            <a:xfrm>
              <a:off x="5142026" y="4881267"/>
              <a:ext cx="580873" cy="0"/>
            </a:xfrm>
            <a:prstGeom prst="line">
              <a:avLst/>
            </a:prstGeom>
            <a:ln w="19050">
              <a:solidFill>
                <a:srgbClr val="C1D832"/>
              </a:solidFill>
              <a:tailEnd type="arrow"/>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6852760-DB16-5F6F-6014-2D56EDF199A2}"/>
                </a:ext>
              </a:extLst>
            </p:cNvPr>
            <p:cNvPicPr>
              <a:picLocks noChangeAspect="1"/>
            </p:cNvPicPr>
            <p:nvPr/>
          </p:nvPicPr>
          <p:blipFill>
            <a:blip r:embed="rId8"/>
            <a:stretch>
              <a:fillRect/>
            </a:stretch>
          </p:blipFill>
          <p:spPr>
            <a:xfrm>
              <a:off x="599221" y="4192718"/>
              <a:ext cx="2199555" cy="2093976"/>
            </a:xfrm>
            <a:prstGeom prst="rect">
              <a:avLst/>
            </a:prstGeom>
          </p:spPr>
        </p:pic>
      </p:grpSp>
      <p:sp>
        <p:nvSpPr>
          <p:cNvPr id="46" name="TextBox 45">
            <a:extLst>
              <a:ext uri="{FF2B5EF4-FFF2-40B4-BE49-F238E27FC236}">
                <a16:creationId xmlns:a16="http://schemas.microsoft.com/office/drawing/2014/main" id="{43FFFCB1-EFB6-045E-BDB5-6DA44D0A8C5B}"/>
              </a:ext>
            </a:extLst>
          </p:cNvPr>
          <p:cNvSpPr txBox="1"/>
          <p:nvPr/>
        </p:nvSpPr>
        <p:spPr>
          <a:xfrm>
            <a:off x="9643650" y="3746397"/>
            <a:ext cx="6096000" cy="369332"/>
          </a:xfrm>
          <a:prstGeom prst="rect">
            <a:avLst/>
          </a:prstGeom>
          <a:noFill/>
        </p:spPr>
        <p:txBody>
          <a:bodyPr wrap="square">
            <a:spAutoFit/>
          </a:bodyPr>
          <a:lstStyle/>
          <a:p>
            <a:r>
              <a:rPr lang="en-US" sz="900" dirty="0"/>
              <a:t>SUPERVISED LEARNING PLOT </a:t>
            </a:r>
          </a:p>
          <a:p>
            <a:r>
              <a:rPr lang="en-US" sz="900" dirty="0"/>
              <a:t>WITH PREDICATE REUSE </a:t>
            </a:r>
          </a:p>
        </p:txBody>
      </p:sp>
      <p:sp>
        <p:nvSpPr>
          <p:cNvPr id="49" name="TextBox 48">
            <a:extLst>
              <a:ext uri="{FF2B5EF4-FFF2-40B4-BE49-F238E27FC236}">
                <a16:creationId xmlns:a16="http://schemas.microsoft.com/office/drawing/2014/main" id="{E4D3A952-D216-3183-C6F3-E4549234DAE2}"/>
              </a:ext>
            </a:extLst>
          </p:cNvPr>
          <p:cNvSpPr txBox="1"/>
          <p:nvPr/>
        </p:nvSpPr>
        <p:spPr>
          <a:xfrm>
            <a:off x="9678379" y="6175605"/>
            <a:ext cx="6096000" cy="369332"/>
          </a:xfrm>
          <a:prstGeom prst="rect">
            <a:avLst/>
          </a:prstGeom>
          <a:noFill/>
        </p:spPr>
        <p:txBody>
          <a:bodyPr wrap="square">
            <a:spAutoFit/>
          </a:bodyPr>
          <a:lstStyle/>
          <a:p>
            <a:r>
              <a:rPr lang="en-US" sz="900" dirty="0"/>
              <a:t>SUPERVISED LEARNING PLOT </a:t>
            </a:r>
          </a:p>
          <a:p>
            <a:r>
              <a:rPr lang="en-US" sz="900" dirty="0"/>
              <a:t>WITHOUT PREDICATE REUSE </a:t>
            </a:r>
          </a:p>
        </p:txBody>
      </p:sp>
      <p:sp>
        <p:nvSpPr>
          <p:cNvPr id="50" name="Content Placeholder 2">
            <a:extLst>
              <a:ext uri="{FF2B5EF4-FFF2-40B4-BE49-F238E27FC236}">
                <a16:creationId xmlns:a16="http://schemas.microsoft.com/office/drawing/2014/main" id="{4C22E13B-59EE-CE6C-9539-F141C1A3EC52}"/>
              </a:ext>
            </a:extLst>
          </p:cNvPr>
          <p:cNvSpPr>
            <a:spLocks noGrp="1"/>
          </p:cNvSpPr>
          <p:nvPr>
            <p:ph sz="half" idx="1"/>
          </p:nvPr>
        </p:nvSpPr>
        <p:spPr>
          <a:xfrm>
            <a:off x="704088" y="1914244"/>
            <a:ext cx="3178514" cy="4043761"/>
          </a:xfrm>
        </p:spPr>
        <p:txBody>
          <a:bodyPr>
            <a:normAutofit/>
          </a:bodyPr>
          <a:lstStyle/>
          <a:p>
            <a:r>
              <a:rPr lang="en-US" sz="1600" dirty="0"/>
              <a:t>When we do not have predicate reuse there is more underestimation.</a:t>
            </a:r>
          </a:p>
          <a:p>
            <a:r>
              <a:rPr lang="en-US" sz="1600" dirty="0"/>
              <a:t>Even if not all of them are matched, it can match more of them.</a:t>
            </a:r>
          </a:p>
          <a:p>
            <a:r>
              <a:rPr lang="en-US" sz="1600" dirty="0"/>
              <a:t>When we have more data up to a certain point there is less underestimation but then after a certain point there is more because we have more negative examples. </a:t>
            </a:r>
          </a:p>
        </p:txBody>
      </p:sp>
      <p:grpSp>
        <p:nvGrpSpPr>
          <p:cNvPr id="6" name="Group 5">
            <a:extLst>
              <a:ext uri="{FF2B5EF4-FFF2-40B4-BE49-F238E27FC236}">
                <a16:creationId xmlns:a16="http://schemas.microsoft.com/office/drawing/2014/main" id="{13EA6227-891D-441E-ED32-F9AB8DE40DA5}"/>
              </a:ext>
            </a:extLst>
          </p:cNvPr>
          <p:cNvGrpSpPr/>
          <p:nvPr/>
        </p:nvGrpSpPr>
        <p:grpSpPr>
          <a:xfrm>
            <a:off x="9488919" y="1804664"/>
            <a:ext cx="1936842" cy="1828800"/>
            <a:chOff x="9488919" y="1804664"/>
            <a:chExt cx="1936842" cy="1828800"/>
          </a:xfrm>
        </p:grpSpPr>
        <p:grpSp>
          <p:nvGrpSpPr>
            <p:cNvPr id="48" name="Group 47">
              <a:extLst>
                <a:ext uri="{FF2B5EF4-FFF2-40B4-BE49-F238E27FC236}">
                  <a16:creationId xmlns:a16="http://schemas.microsoft.com/office/drawing/2014/main" id="{A32BFBB0-2895-58C0-A6F7-11897DA59FDC}"/>
                </a:ext>
              </a:extLst>
            </p:cNvPr>
            <p:cNvGrpSpPr>
              <a:grpSpLocks noChangeAspect="1"/>
            </p:cNvGrpSpPr>
            <p:nvPr/>
          </p:nvGrpSpPr>
          <p:grpSpPr>
            <a:xfrm>
              <a:off x="9488919" y="1804664"/>
              <a:ext cx="1936842" cy="1828800"/>
              <a:chOff x="8111530" y="4089271"/>
              <a:chExt cx="2217684" cy="2093976"/>
            </a:xfrm>
          </p:grpSpPr>
          <p:pic>
            <p:nvPicPr>
              <p:cNvPr id="43" name="Picture 42">
                <a:extLst>
                  <a:ext uri="{FF2B5EF4-FFF2-40B4-BE49-F238E27FC236}">
                    <a16:creationId xmlns:a16="http://schemas.microsoft.com/office/drawing/2014/main" id="{1F9BB173-F7C9-3449-6D7D-E0951D9086AE}"/>
                  </a:ext>
                </a:extLst>
              </p:cNvPr>
              <p:cNvPicPr>
                <a:picLocks noChangeAspect="1"/>
              </p:cNvPicPr>
              <p:nvPr/>
            </p:nvPicPr>
            <p:blipFill>
              <a:blip r:embed="rId9"/>
              <a:stretch>
                <a:fillRect/>
              </a:stretch>
            </p:blipFill>
            <p:spPr>
              <a:xfrm>
                <a:off x="8111530" y="4089271"/>
                <a:ext cx="2217684" cy="2093976"/>
              </a:xfrm>
              <a:prstGeom prst="rect">
                <a:avLst/>
              </a:prstGeom>
            </p:spPr>
          </p:pic>
          <p:cxnSp>
            <p:nvCxnSpPr>
              <p:cNvPr id="45" name="Straight Connector 44">
                <a:extLst>
                  <a:ext uri="{FF2B5EF4-FFF2-40B4-BE49-F238E27FC236}">
                    <a16:creationId xmlns:a16="http://schemas.microsoft.com/office/drawing/2014/main" id="{19B8D2F9-E337-E789-930C-BB42AF30ED99}"/>
                  </a:ext>
                </a:extLst>
              </p:cNvPr>
              <p:cNvCxnSpPr>
                <a:cxnSpLocks/>
              </p:cNvCxnSpPr>
              <p:nvPr/>
            </p:nvCxnSpPr>
            <p:spPr>
              <a:xfrm>
                <a:off x="8355141" y="4860508"/>
                <a:ext cx="1235446" cy="0"/>
              </a:xfrm>
              <a:prstGeom prst="line">
                <a:avLst/>
              </a:prstGeom>
              <a:ln w="19050">
                <a:solidFill>
                  <a:srgbClr val="C1D832"/>
                </a:solidFill>
                <a:tailEnd type="arrow"/>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50D6AFA5-1BE8-E6A8-B080-99CA07D5CA2F}"/>
                </a:ext>
              </a:extLst>
            </p:cNvPr>
            <p:cNvSpPr>
              <a:spLocks noChangeAspect="1"/>
            </p:cNvSpPr>
            <p:nvPr/>
          </p:nvSpPr>
          <p:spPr>
            <a:xfrm>
              <a:off x="9550228" y="3496094"/>
              <a:ext cx="130769" cy="822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7ECD3CD9-3308-EEDF-07D2-18DAE98738D7}"/>
              </a:ext>
            </a:extLst>
          </p:cNvPr>
          <p:cNvGrpSpPr/>
          <p:nvPr/>
        </p:nvGrpSpPr>
        <p:grpSpPr>
          <a:xfrm>
            <a:off x="9488920" y="4225922"/>
            <a:ext cx="1983197" cy="1828800"/>
            <a:chOff x="9488920" y="4225922"/>
            <a:chExt cx="1983197" cy="1828800"/>
          </a:xfrm>
        </p:grpSpPr>
        <p:grpSp>
          <p:nvGrpSpPr>
            <p:cNvPr id="47" name="Group 46">
              <a:extLst>
                <a:ext uri="{FF2B5EF4-FFF2-40B4-BE49-F238E27FC236}">
                  <a16:creationId xmlns:a16="http://schemas.microsoft.com/office/drawing/2014/main" id="{EBABCF0E-B183-E17B-7591-5421C72697C8}"/>
                </a:ext>
              </a:extLst>
            </p:cNvPr>
            <p:cNvGrpSpPr>
              <a:grpSpLocks noChangeAspect="1"/>
            </p:cNvGrpSpPr>
            <p:nvPr/>
          </p:nvGrpSpPr>
          <p:grpSpPr>
            <a:xfrm>
              <a:off x="9488920" y="4225922"/>
              <a:ext cx="1983197" cy="1828800"/>
              <a:chOff x="8111530" y="1750164"/>
              <a:chExt cx="2270760" cy="2093976"/>
            </a:xfrm>
          </p:grpSpPr>
          <p:pic>
            <p:nvPicPr>
              <p:cNvPr id="42" name="Picture 41">
                <a:extLst>
                  <a:ext uri="{FF2B5EF4-FFF2-40B4-BE49-F238E27FC236}">
                    <a16:creationId xmlns:a16="http://schemas.microsoft.com/office/drawing/2014/main" id="{49F8A861-DFB7-AA96-0AB4-82D7C2D7E549}"/>
                  </a:ext>
                </a:extLst>
              </p:cNvPr>
              <p:cNvPicPr>
                <a:picLocks noChangeAspect="1"/>
              </p:cNvPicPr>
              <p:nvPr/>
            </p:nvPicPr>
            <p:blipFill>
              <a:blip r:embed="rId10"/>
              <a:stretch>
                <a:fillRect/>
              </a:stretch>
            </p:blipFill>
            <p:spPr>
              <a:xfrm>
                <a:off x="8111530" y="1750164"/>
                <a:ext cx="2270760" cy="2093976"/>
              </a:xfrm>
              <a:prstGeom prst="rect">
                <a:avLst/>
              </a:prstGeom>
            </p:spPr>
          </p:pic>
          <p:cxnSp>
            <p:nvCxnSpPr>
              <p:cNvPr id="44" name="Straight Connector 43">
                <a:extLst>
                  <a:ext uri="{FF2B5EF4-FFF2-40B4-BE49-F238E27FC236}">
                    <a16:creationId xmlns:a16="http://schemas.microsoft.com/office/drawing/2014/main" id="{077CA47A-B90D-B351-9FAB-16285C41DDAD}"/>
                  </a:ext>
                </a:extLst>
              </p:cNvPr>
              <p:cNvCxnSpPr>
                <a:cxnSpLocks/>
              </p:cNvCxnSpPr>
              <p:nvPr/>
            </p:nvCxnSpPr>
            <p:spPr>
              <a:xfrm>
                <a:off x="8355141" y="2717952"/>
                <a:ext cx="1015578" cy="0"/>
              </a:xfrm>
              <a:prstGeom prst="line">
                <a:avLst/>
              </a:prstGeom>
              <a:ln w="19050">
                <a:solidFill>
                  <a:srgbClr val="C1D832"/>
                </a:solidFill>
                <a:tailEnd type="arrow"/>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8F3913B9-6FF4-A0DB-F78F-BC41B680B1B1}"/>
                </a:ext>
              </a:extLst>
            </p:cNvPr>
            <p:cNvSpPr>
              <a:spLocks noChangeAspect="1"/>
            </p:cNvSpPr>
            <p:nvPr/>
          </p:nvSpPr>
          <p:spPr>
            <a:xfrm>
              <a:off x="9561802" y="5938354"/>
              <a:ext cx="109728" cy="690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Connector 8">
            <a:extLst>
              <a:ext uri="{FF2B5EF4-FFF2-40B4-BE49-F238E27FC236}">
                <a16:creationId xmlns:a16="http://schemas.microsoft.com/office/drawing/2014/main" id="{60459CB3-52A6-CB93-57A1-47A3F34AA083}"/>
              </a:ext>
            </a:extLst>
          </p:cNvPr>
          <p:cNvCxnSpPr>
            <a:cxnSpLocks/>
          </p:cNvCxnSpPr>
          <p:nvPr/>
        </p:nvCxnSpPr>
        <p:spPr>
          <a:xfrm>
            <a:off x="5893516" y="4780313"/>
            <a:ext cx="1234440" cy="0"/>
          </a:xfrm>
          <a:prstGeom prst="line">
            <a:avLst/>
          </a:prstGeom>
          <a:ln w="19050">
            <a:solidFill>
              <a:srgbClr val="C1D832"/>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BB2E441-CE79-1B0C-913E-43A050BDE719}"/>
              </a:ext>
            </a:extLst>
          </p:cNvPr>
          <p:cNvSpPr/>
          <p:nvPr/>
        </p:nvSpPr>
        <p:spPr>
          <a:xfrm>
            <a:off x="5725230" y="1762640"/>
            <a:ext cx="1945676" cy="4388650"/>
          </a:xfrm>
          <a:prstGeom prst="rect">
            <a:avLst/>
          </a:prstGeom>
          <a:solidFill>
            <a:schemeClr val="lt1">
              <a:alpha val="0"/>
            </a:schemeClr>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6973643-27DB-CF75-84A5-A93705C6A255}"/>
              </a:ext>
            </a:extLst>
          </p:cNvPr>
          <p:cNvSpPr/>
          <p:nvPr/>
        </p:nvSpPr>
        <p:spPr>
          <a:xfrm>
            <a:off x="701811" y="3467823"/>
            <a:ext cx="3202095" cy="1428810"/>
          </a:xfrm>
          <a:prstGeom prst="rect">
            <a:avLst/>
          </a:prstGeom>
          <a:solidFill>
            <a:schemeClr val="lt1">
              <a:alpha val="0"/>
            </a:schemeClr>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Rectangle 4">
            <a:extLst>
              <a:ext uri="{FF2B5EF4-FFF2-40B4-BE49-F238E27FC236}">
                <a16:creationId xmlns:a16="http://schemas.microsoft.com/office/drawing/2014/main" id="{A42325DA-8543-3163-1E1F-AB8CAA3597AD}"/>
              </a:ext>
            </a:extLst>
          </p:cNvPr>
          <p:cNvSpPr/>
          <p:nvPr/>
        </p:nvSpPr>
        <p:spPr>
          <a:xfrm>
            <a:off x="9450189" y="1715570"/>
            <a:ext cx="2065154" cy="4388650"/>
          </a:xfrm>
          <a:prstGeom prst="rect">
            <a:avLst/>
          </a:prstGeom>
          <a:solidFill>
            <a:schemeClr val="lt1">
              <a:alpha val="0"/>
            </a:schemeClr>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Slide Number Placeholder 7">
            <a:extLst>
              <a:ext uri="{FF2B5EF4-FFF2-40B4-BE49-F238E27FC236}">
                <a16:creationId xmlns:a16="http://schemas.microsoft.com/office/drawing/2014/main" id="{1103EC2F-3C1A-AF81-7E03-DC89A6EF3893}"/>
              </a:ext>
            </a:extLst>
          </p:cNvPr>
          <p:cNvSpPr>
            <a:spLocks noGrp="1"/>
          </p:cNvSpPr>
          <p:nvPr>
            <p:ph type="sldNum" sz="quarter" idx="12"/>
          </p:nvPr>
        </p:nvSpPr>
        <p:spPr/>
        <p:txBody>
          <a:bodyPr/>
          <a:lstStyle/>
          <a:p>
            <a:fld id="{B4E9AFF7-6653-6A4D-A979-64D2F5BECA26}" type="slidenum">
              <a:rPr lang="en-US" smtClean="0"/>
              <a:t>37</a:t>
            </a:fld>
            <a:endParaRPr lang="en-US"/>
          </a:p>
        </p:txBody>
      </p:sp>
    </p:spTree>
    <p:extLst>
      <p:ext uri="{BB962C8B-B14F-4D97-AF65-F5344CB8AC3E}">
        <p14:creationId xmlns:p14="http://schemas.microsoft.com/office/powerpoint/2010/main" val="1753090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E58FCA0-F34D-DF5E-E404-43F4EA843A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395036-1E98-FCF7-6B7D-79232F13A27B}"/>
              </a:ext>
            </a:extLst>
          </p:cNvPr>
          <p:cNvSpPr>
            <a:spLocks noGrp="1"/>
          </p:cNvSpPr>
          <p:nvPr>
            <p:ph type="title"/>
          </p:nvPr>
        </p:nvSpPr>
        <p:spPr/>
        <p:txBody>
          <a:bodyPr/>
          <a:lstStyle/>
          <a:p>
            <a:r>
              <a:rPr lang="en-US" dirty="0"/>
              <a:t>PERFORMANCE WITH AND WITHOUT PREDICATE REUSE</a:t>
            </a:r>
          </a:p>
        </p:txBody>
      </p:sp>
      <p:pic>
        <p:nvPicPr>
          <p:cNvPr id="5" name="Picture 4">
            <a:extLst>
              <a:ext uri="{FF2B5EF4-FFF2-40B4-BE49-F238E27FC236}">
                <a16:creationId xmlns:a16="http://schemas.microsoft.com/office/drawing/2014/main" id="{A24E1A81-93B8-D81A-F0F7-511EE9774A3E}"/>
              </a:ext>
            </a:extLst>
          </p:cNvPr>
          <p:cNvPicPr>
            <a:picLocks noChangeAspect="1"/>
          </p:cNvPicPr>
          <p:nvPr/>
        </p:nvPicPr>
        <p:blipFill>
          <a:blip r:embed="rId3"/>
          <a:stretch>
            <a:fillRect/>
          </a:stretch>
        </p:blipFill>
        <p:spPr>
          <a:xfrm>
            <a:off x="2311400" y="1736345"/>
            <a:ext cx="7772400" cy="1883931"/>
          </a:xfrm>
          <a:prstGeom prst="rect">
            <a:avLst/>
          </a:prstGeom>
        </p:spPr>
      </p:pic>
      <p:sp>
        <p:nvSpPr>
          <p:cNvPr id="6" name="Content Placeholder 5">
            <a:extLst>
              <a:ext uri="{FF2B5EF4-FFF2-40B4-BE49-F238E27FC236}">
                <a16:creationId xmlns:a16="http://schemas.microsoft.com/office/drawing/2014/main" id="{2AD6ABAF-907D-54D9-0797-F03C03A2AF6A}"/>
              </a:ext>
            </a:extLst>
          </p:cNvPr>
          <p:cNvSpPr>
            <a:spLocks noGrp="1"/>
          </p:cNvSpPr>
          <p:nvPr>
            <p:ph idx="1"/>
          </p:nvPr>
        </p:nvSpPr>
        <p:spPr>
          <a:xfrm>
            <a:off x="838200" y="4145434"/>
            <a:ext cx="10223500" cy="1973211"/>
          </a:xfrm>
        </p:spPr>
        <p:txBody>
          <a:bodyPr>
            <a:normAutofit/>
          </a:bodyPr>
          <a:lstStyle/>
          <a:p>
            <a:r>
              <a:rPr lang="en-US" sz="1600" dirty="0"/>
              <a:t>We can solve problems with a learned heuristic function. </a:t>
            </a:r>
          </a:p>
          <a:p>
            <a:r>
              <a:rPr lang="en-US" sz="1600" dirty="0"/>
              <a:t>For this, we are doing A* search.</a:t>
            </a:r>
          </a:p>
          <a:p>
            <a:r>
              <a:rPr lang="en-US" sz="1600" dirty="0"/>
              <a:t>We use our learned heuristic function as a heuristic for A* search.</a:t>
            </a:r>
          </a:p>
          <a:p>
            <a:r>
              <a:rPr lang="en-US" sz="1600" dirty="0"/>
              <a:t>Metrics reported include the average path length, the number of expanded nodes, solve time in seconds, search speed, the percentage of problems solved, and optimally solved problems.</a:t>
            </a:r>
          </a:p>
          <a:p>
            <a:endParaRPr lang="en-US" sz="1600" dirty="0"/>
          </a:p>
        </p:txBody>
      </p:sp>
      <p:sp>
        <p:nvSpPr>
          <p:cNvPr id="4" name="TextBox 3">
            <a:extLst>
              <a:ext uri="{FF2B5EF4-FFF2-40B4-BE49-F238E27FC236}">
                <a16:creationId xmlns:a16="http://schemas.microsoft.com/office/drawing/2014/main" id="{7BFDDD04-9CBA-26ED-AAB1-4F309246BF46}"/>
              </a:ext>
            </a:extLst>
          </p:cNvPr>
          <p:cNvSpPr txBox="1"/>
          <p:nvPr/>
        </p:nvSpPr>
        <p:spPr>
          <a:xfrm>
            <a:off x="3316147" y="3627791"/>
            <a:ext cx="7263114" cy="307777"/>
          </a:xfrm>
          <a:prstGeom prst="rect">
            <a:avLst/>
          </a:prstGeom>
          <a:noFill/>
        </p:spPr>
        <p:txBody>
          <a:bodyPr wrap="square">
            <a:spAutoFit/>
          </a:bodyPr>
          <a:lstStyle/>
          <a:p>
            <a:r>
              <a:rPr lang="en-US" sz="1400" dirty="0"/>
              <a:t>Heuristic search with the learned heuristic function for 50 test samples.</a:t>
            </a:r>
          </a:p>
        </p:txBody>
      </p:sp>
      <p:sp>
        <p:nvSpPr>
          <p:cNvPr id="3" name="Slide Number Placeholder 2">
            <a:extLst>
              <a:ext uri="{FF2B5EF4-FFF2-40B4-BE49-F238E27FC236}">
                <a16:creationId xmlns:a16="http://schemas.microsoft.com/office/drawing/2014/main" id="{FEA2EAC9-12E0-4D17-677A-F29518CD68EE}"/>
              </a:ext>
            </a:extLst>
          </p:cNvPr>
          <p:cNvSpPr>
            <a:spLocks noGrp="1"/>
          </p:cNvSpPr>
          <p:nvPr>
            <p:ph type="sldNum" sz="quarter" idx="12"/>
          </p:nvPr>
        </p:nvSpPr>
        <p:spPr/>
        <p:txBody>
          <a:bodyPr/>
          <a:lstStyle/>
          <a:p>
            <a:fld id="{B4E9AFF7-6653-6A4D-A979-64D2F5BECA26}" type="slidenum">
              <a:rPr lang="en-US" smtClean="0"/>
              <a:t>38</a:t>
            </a:fld>
            <a:endParaRPr lang="en-US"/>
          </a:p>
        </p:txBody>
      </p:sp>
    </p:spTree>
    <p:extLst>
      <p:ext uri="{BB962C8B-B14F-4D97-AF65-F5344CB8AC3E}">
        <p14:creationId xmlns:p14="http://schemas.microsoft.com/office/powerpoint/2010/main" val="4107961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1FF503D-D18E-4283-8E2D-42848B7BA7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55FEE3-C58A-05CB-0B53-15CE8B8784C1}"/>
              </a:ext>
            </a:extLst>
          </p:cNvPr>
          <p:cNvSpPr>
            <a:spLocks noGrp="1"/>
          </p:cNvSpPr>
          <p:nvPr>
            <p:ph type="title"/>
          </p:nvPr>
        </p:nvSpPr>
        <p:spPr/>
        <p:txBody>
          <a:bodyPr/>
          <a:lstStyle/>
          <a:p>
            <a:r>
              <a:rPr lang="en-US" dirty="0"/>
              <a:t>PERFORMANCE WITH AND WITHOUT PREDICATE REUSE</a:t>
            </a:r>
          </a:p>
        </p:txBody>
      </p:sp>
      <p:pic>
        <p:nvPicPr>
          <p:cNvPr id="5" name="Picture 4">
            <a:extLst>
              <a:ext uri="{FF2B5EF4-FFF2-40B4-BE49-F238E27FC236}">
                <a16:creationId xmlns:a16="http://schemas.microsoft.com/office/drawing/2014/main" id="{99B6C431-9687-50D1-68C5-F79587209BDF}"/>
              </a:ext>
            </a:extLst>
          </p:cNvPr>
          <p:cNvPicPr>
            <a:picLocks noChangeAspect="1"/>
          </p:cNvPicPr>
          <p:nvPr/>
        </p:nvPicPr>
        <p:blipFill>
          <a:blip r:embed="rId3"/>
          <a:stretch>
            <a:fillRect/>
          </a:stretch>
        </p:blipFill>
        <p:spPr>
          <a:xfrm>
            <a:off x="2311400" y="1736345"/>
            <a:ext cx="7772400" cy="1883931"/>
          </a:xfrm>
          <a:prstGeom prst="rect">
            <a:avLst/>
          </a:prstGeom>
        </p:spPr>
      </p:pic>
      <p:sp>
        <p:nvSpPr>
          <p:cNvPr id="6" name="Content Placeholder 5">
            <a:extLst>
              <a:ext uri="{FF2B5EF4-FFF2-40B4-BE49-F238E27FC236}">
                <a16:creationId xmlns:a16="http://schemas.microsoft.com/office/drawing/2014/main" id="{8D3B3239-AEDB-A487-CC06-1B3AD715E81C}"/>
              </a:ext>
            </a:extLst>
          </p:cNvPr>
          <p:cNvSpPr>
            <a:spLocks noGrp="1"/>
          </p:cNvSpPr>
          <p:nvPr>
            <p:ph idx="1"/>
          </p:nvPr>
        </p:nvSpPr>
        <p:spPr>
          <a:xfrm>
            <a:off x="838200" y="4039362"/>
            <a:ext cx="10223500" cy="1973211"/>
          </a:xfrm>
        </p:spPr>
        <p:txBody>
          <a:bodyPr>
            <a:normAutofit/>
          </a:bodyPr>
          <a:lstStyle/>
          <a:p>
            <a:r>
              <a:rPr lang="en-US" sz="1600" dirty="0"/>
              <a:t>Even though no predicate reuse solves more states, it has to explore more nodes than with predicate reuse; about 10 times more nodes are expanded for supervised learning.</a:t>
            </a:r>
          </a:p>
          <a:p>
            <a:r>
              <a:rPr lang="en-US" sz="1600" dirty="0"/>
              <a:t>It informs us that heuristic learned with predicate reuse is more informative than one learned without predicate reuse. </a:t>
            </a:r>
          </a:p>
          <a:p>
            <a:r>
              <a:rPr lang="en-US" sz="1600" dirty="0"/>
              <a:t>So, as the problem gets harder, the heuristic learned without predicate reuse will not scale.</a:t>
            </a:r>
          </a:p>
        </p:txBody>
      </p:sp>
      <p:sp>
        <p:nvSpPr>
          <p:cNvPr id="3" name="Rectangle 2">
            <a:extLst>
              <a:ext uri="{FF2B5EF4-FFF2-40B4-BE49-F238E27FC236}">
                <a16:creationId xmlns:a16="http://schemas.microsoft.com/office/drawing/2014/main" id="{45AD350C-4071-39CB-25A5-7DA48D229DD6}"/>
              </a:ext>
            </a:extLst>
          </p:cNvPr>
          <p:cNvSpPr/>
          <p:nvPr/>
        </p:nvSpPr>
        <p:spPr>
          <a:xfrm>
            <a:off x="5625295" y="1880179"/>
            <a:ext cx="787079" cy="631526"/>
          </a:xfrm>
          <a:prstGeom prst="rect">
            <a:avLst/>
          </a:prstGeom>
          <a:solidFill>
            <a:schemeClr val="lt1">
              <a:alpha val="0"/>
            </a:schemeClr>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386A8A3-9AE8-6907-629F-D218B6F5E9B6}"/>
              </a:ext>
            </a:extLst>
          </p:cNvPr>
          <p:cNvSpPr>
            <a:spLocks noGrp="1"/>
          </p:cNvSpPr>
          <p:nvPr>
            <p:ph type="sldNum" sz="quarter" idx="12"/>
          </p:nvPr>
        </p:nvSpPr>
        <p:spPr/>
        <p:txBody>
          <a:bodyPr/>
          <a:lstStyle/>
          <a:p>
            <a:fld id="{B4E9AFF7-6653-6A4D-A979-64D2F5BECA26}" type="slidenum">
              <a:rPr lang="en-US" smtClean="0"/>
              <a:t>39</a:t>
            </a:fld>
            <a:endParaRPr lang="en-US"/>
          </a:p>
        </p:txBody>
      </p:sp>
      <p:sp>
        <p:nvSpPr>
          <p:cNvPr id="7" name="TextBox 6">
            <a:extLst>
              <a:ext uri="{FF2B5EF4-FFF2-40B4-BE49-F238E27FC236}">
                <a16:creationId xmlns:a16="http://schemas.microsoft.com/office/drawing/2014/main" id="{19442253-6F08-3001-2A2F-B4FCEAE9AD9F}"/>
              </a:ext>
            </a:extLst>
          </p:cNvPr>
          <p:cNvSpPr txBox="1"/>
          <p:nvPr/>
        </p:nvSpPr>
        <p:spPr>
          <a:xfrm>
            <a:off x="3316147" y="3582821"/>
            <a:ext cx="7263114" cy="307777"/>
          </a:xfrm>
          <a:prstGeom prst="rect">
            <a:avLst/>
          </a:prstGeom>
          <a:noFill/>
        </p:spPr>
        <p:txBody>
          <a:bodyPr wrap="square">
            <a:spAutoFit/>
          </a:bodyPr>
          <a:lstStyle/>
          <a:p>
            <a:r>
              <a:rPr lang="en-US" sz="1400" dirty="0"/>
              <a:t>Heuristic search with the learned heuristic function for 50 test samples.</a:t>
            </a:r>
          </a:p>
        </p:txBody>
      </p:sp>
    </p:spTree>
    <p:extLst>
      <p:ext uri="{BB962C8B-B14F-4D97-AF65-F5344CB8AC3E}">
        <p14:creationId xmlns:p14="http://schemas.microsoft.com/office/powerpoint/2010/main" val="3181255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96598-0959-285F-5CF6-2F388A2E7526}"/>
              </a:ext>
            </a:extLst>
          </p:cNvPr>
          <p:cNvSpPr>
            <a:spLocks noGrp="1"/>
          </p:cNvSpPr>
          <p:nvPr>
            <p:ph type="title"/>
          </p:nvPr>
        </p:nvSpPr>
        <p:spPr/>
        <p:txBody>
          <a:bodyPr/>
          <a:lstStyle/>
          <a:p>
            <a:r>
              <a:rPr lang="en-US" dirty="0"/>
              <a:t>PATHFINDING DOMAINS</a:t>
            </a:r>
          </a:p>
        </p:txBody>
      </p:sp>
      <p:sp>
        <p:nvSpPr>
          <p:cNvPr id="3" name="Content Placeholder 2">
            <a:extLst>
              <a:ext uri="{FF2B5EF4-FFF2-40B4-BE49-F238E27FC236}">
                <a16:creationId xmlns:a16="http://schemas.microsoft.com/office/drawing/2014/main" id="{2FF01D2F-1AB0-AE4F-E972-30EA77EAD9B9}"/>
              </a:ext>
            </a:extLst>
          </p:cNvPr>
          <p:cNvSpPr>
            <a:spLocks noGrp="1"/>
          </p:cNvSpPr>
          <p:nvPr>
            <p:ph idx="1"/>
          </p:nvPr>
        </p:nvSpPr>
        <p:spPr/>
        <p:txBody>
          <a:bodyPr>
            <a:normAutofit/>
          </a:bodyPr>
          <a:lstStyle/>
          <a:p>
            <a:r>
              <a:rPr lang="en-US" sz="1600" dirty="0"/>
              <a:t>Pathfinding problems can be found throughout mathematics, computing, and the natural sciences.</a:t>
            </a:r>
          </a:p>
          <a:p>
            <a:r>
              <a:rPr lang="en-US" sz="1600" dirty="0"/>
              <a:t>Puzzle solving, chemical synthesis, theorem proving, robotics.</a:t>
            </a:r>
          </a:p>
        </p:txBody>
      </p:sp>
      <p:pic>
        <p:nvPicPr>
          <p:cNvPr id="4" name="Picture 3">
            <a:extLst>
              <a:ext uri="{FF2B5EF4-FFF2-40B4-BE49-F238E27FC236}">
                <a16:creationId xmlns:a16="http://schemas.microsoft.com/office/drawing/2014/main" id="{B603D144-BE5B-67D7-80F6-F8930319F002}"/>
              </a:ext>
            </a:extLst>
          </p:cNvPr>
          <p:cNvPicPr>
            <a:picLocks noChangeAspect="1"/>
          </p:cNvPicPr>
          <p:nvPr/>
        </p:nvPicPr>
        <p:blipFill>
          <a:blip r:embed="rId3"/>
          <a:stretch>
            <a:fillRect/>
          </a:stretch>
        </p:blipFill>
        <p:spPr>
          <a:xfrm>
            <a:off x="1817643" y="2626890"/>
            <a:ext cx="2717800" cy="3727485"/>
          </a:xfrm>
          <a:prstGeom prst="rect">
            <a:avLst/>
          </a:prstGeom>
        </p:spPr>
      </p:pic>
      <p:pic>
        <p:nvPicPr>
          <p:cNvPr id="5" name="Picture 4">
            <a:extLst>
              <a:ext uri="{FF2B5EF4-FFF2-40B4-BE49-F238E27FC236}">
                <a16:creationId xmlns:a16="http://schemas.microsoft.com/office/drawing/2014/main" id="{1C935E98-50D8-3C74-0C31-9870A81E016B}"/>
              </a:ext>
            </a:extLst>
          </p:cNvPr>
          <p:cNvPicPr>
            <a:picLocks noChangeAspect="1"/>
          </p:cNvPicPr>
          <p:nvPr/>
        </p:nvPicPr>
        <p:blipFill>
          <a:blip r:embed="rId4"/>
          <a:stretch>
            <a:fillRect/>
          </a:stretch>
        </p:blipFill>
        <p:spPr>
          <a:xfrm>
            <a:off x="5540286" y="4022890"/>
            <a:ext cx="6146800" cy="2044700"/>
          </a:xfrm>
          <a:prstGeom prst="rect">
            <a:avLst/>
          </a:prstGeom>
        </p:spPr>
      </p:pic>
      <p:sp>
        <p:nvSpPr>
          <p:cNvPr id="6" name="TextBox 5">
            <a:extLst>
              <a:ext uri="{FF2B5EF4-FFF2-40B4-BE49-F238E27FC236}">
                <a16:creationId xmlns:a16="http://schemas.microsoft.com/office/drawing/2014/main" id="{5D2625FF-B437-3C2A-460C-D0A3230892AA}"/>
              </a:ext>
            </a:extLst>
          </p:cNvPr>
          <p:cNvSpPr txBox="1"/>
          <p:nvPr/>
        </p:nvSpPr>
        <p:spPr>
          <a:xfrm>
            <a:off x="7532643" y="6215876"/>
            <a:ext cx="4316457" cy="276999"/>
          </a:xfrm>
          <a:prstGeom prst="rect">
            <a:avLst/>
          </a:prstGeom>
          <a:noFill/>
        </p:spPr>
        <p:txBody>
          <a:bodyPr wrap="square">
            <a:spAutoFit/>
          </a:bodyPr>
          <a:lstStyle/>
          <a:p>
            <a:r>
              <a:rPr lang="en-US" sz="1200" dirty="0"/>
              <a:t>https://</a:t>
            </a:r>
            <a:r>
              <a:rPr lang="en-US" sz="1200" dirty="0" err="1"/>
              <a:t>cse.sc.edu</a:t>
            </a:r>
            <a:r>
              <a:rPr lang="en-US" sz="1200" dirty="0"/>
              <a:t>/~</a:t>
            </a:r>
            <a:r>
              <a:rPr lang="en-US" sz="1200" dirty="0" err="1"/>
              <a:t>foresta</a:t>
            </a:r>
            <a:r>
              <a:rPr lang="en-US" sz="1200" dirty="0"/>
              <a:t>/assets/files/</a:t>
            </a:r>
            <a:r>
              <a:rPr lang="en-US" sz="1200" dirty="0" err="1"/>
              <a:t>SoCSMasterClass.pdf</a:t>
            </a:r>
            <a:endParaRPr lang="en-US" sz="1200" dirty="0"/>
          </a:p>
        </p:txBody>
      </p:sp>
      <p:pic>
        <p:nvPicPr>
          <p:cNvPr id="7" name="Picture 6">
            <a:extLst>
              <a:ext uri="{FF2B5EF4-FFF2-40B4-BE49-F238E27FC236}">
                <a16:creationId xmlns:a16="http://schemas.microsoft.com/office/drawing/2014/main" id="{D788BBB4-46AE-F5DD-5779-C230E8E534DB}"/>
              </a:ext>
            </a:extLst>
          </p:cNvPr>
          <p:cNvPicPr>
            <a:picLocks noChangeAspect="1"/>
          </p:cNvPicPr>
          <p:nvPr/>
        </p:nvPicPr>
        <p:blipFill>
          <a:blip r:embed="rId5"/>
          <a:stretch>
            <a:fillRect/>
          </a:stretch>
        </p:blipFill>
        <p:spPr>
          <a:xfrm>
            <a:off x="6197600" y="2602992"/>
            <a:ext cx="4457700" cy="1382797"/>
          </a:xfrm>
          <a:prstGeom prst="rect">
            <a:avLst/>
          </a:prstGeom>
        </p:spPr>
      </p:pic>
      <p:sp>
        <p:nvSpPr>
          <p:cNvPr id="8" name="Slide Number Placeholder 7">
            <a:extLst>
              <a:ext uri="{FF2B5EF4-FFF2-40B4-BE49-F238E27FC236}">
                <a16:creationId xmlns:a16="http://schemas.microsoft.com/office/drawing/2014/main" id="{5C5AB128-158B-E64C-6D27-F4956E06B663}"/>
              </a:ext>
            </a:extLst>
          </p:cNvPr>
          <p:cNvSpPr>
            <a:spLocks noGrp="1"/>
          </p:cNvSpPr>
          <p:nvPr>
            <p:ph type="sldNum" sz="quarter" idx="12"/>
          </p:nvPr>
        </p:nvSpPr>
        <p:spPr/>
        <p:txBody>
          <a:bodyPr/>
          <a:lstStyle/>
          <a:p>
            <a:fld id="{B4E9AFF7-6653-6A4D-A979-64D2F5BECA26}" type="slidenum">
              <a:rPr lang="en-US" smtClean="0"/>
              <a:t>4</a:t>
            </a:fld>
            <a:endParaRPr lang="en-US"/>
          </a:p>
        </p:txBody>
      </p:sp>
    </p:spTree>
    <p:extLst>
      <p:ext uri="{BB962C8B-B14F-4D97-AF65-F5344CB8AC3E}">
        <p14:creationId xmlns:p14="http://schemas.microsoft.com/office/powerpoint/2010/main" val="18429394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B6B87C7-1C3A-2973-A46A-37AC430C28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99EEF7-2A66-CF56-FB7C-5FF12835FCC1}"/>
              </a:ext>
            </a:extLst>
          </p:cNvPr>
          <p:cNvSpPr>
            <a:spLocks noGrp="1"/>
          </p:cNvSpPr>
          <p:nvPr>
            <p:ph type="title"/>
          </p:nvPr>
        </p:nvSpPr>
        <p:spPr/>
        <p:txBody>
          <a:bodyPr/>
          <a:lstStyle/>
          <a:p>
            <a:r>
              <a:rPr lang="en-US" dirty="0"/>
              <a:t>PERFORMANCE WITH AND WITHOUT PREDICATE REUSE</a:t>
            </a:r>
          </a:p>
        </p:txBody>
      </p:sp>
      <p:pic>
        <p:nvPicPr>
          <p:cNvPr id="5" name="Picture 4">
            <a:extLst>
              <a:ext uri="{FF2B5EF4-FFF2-40B4-BE49-F238E27FC236}">
                <a16:creationId xmlns:a16="http://schemas.microsoft.com/office/drawing/2014/main" id="{3E482448-9B75-95A2-A3F8-C67964FFD067}"/>
              </a:ext>
            </a:extLst>
          </p:cNvPr>
          <p:cNvPicPr>
            <a:picLocks noChangeAspect="1"/>
          </p:cNvPicPr>
          <p:nvPr/>
        </p:nvPicPr>
        <p:blipFill>
          <a:blip r:embed="rId3"/>
          <a:stretch>
            <a:fillRect/>
          </a:stretch>
        </p:blipFill>
        <p:spPr>
          <a:xfrm>
            <a:off x="2311400" y="1736345"/>
            <a:ext cx="7772400" cy="1883931"/>
          </a:xfrm>
          <a:prstGeom prst="rect">
            <a:avLst/>
          </a:prstGeom>
        </p:spPr>
      </p:pic>
      <p:sp>
        <p:nvSpPr>
          <p:cNvPr id="6" name="Content Placeholder 5">
            <a:extLst>
              <a:ext uri="{FF2B5EF4-FFF2-40B4-BE49-F238E27FC236}">
                <a16:creationId xmlns:a16="http://schemas.microsoft.com/office/drawing/2014/main" id="{BF011D10-3344-304D-6A52-0AD05F71010F}"/>
              </a:ext>
            </a:extLst>
          </p:cNvPr>
          <p:cNvSpPr>
            <a:spLocks noGrp="1"/>
          </p:cNvSpPr>
          <p:nvPr>
            <p:ph idx="1"/>
          </p:nvPr>
        </p:nvSpPr>
        <p:spPr>
          <a:xfrm>
            <a:off x="838200" y="3994392"/>
            <a:ext cx="10223500" cy="1973211"/>
          </a:xfrm>
        </p:spPr>
        <p:txBody>
          <a:bodyPr>
            <a:normAutofit/>
          </a:bodyPr>
          <a:lstStyle/>
          <a:p>
            <a:r>
              <a:rPr lang="en-US" sz="1600" dirty="0"/>
              <a:t>A similar trend can be seen with dynamic programming search with predicate reuse. </a:t>
            </a:r>
          </a:p>
          <a:p>
            <a:r>
              <a:rPr lang="en-US" sz="1600" dirty="0"/>
              <a:t>However, it is not as severe. </a:t>
            </a:r>
          </a:p>
          <a:p>
            <a:r>
              <a:rPr lang="en-US" sz="1600" dirty="0"/>
              <a:t>The number of node expansions is about two times that of the one with predicate reuse..</a:t>
            </a:r>
          </a:p>
        </p:txBody>
      </p:sp>
      <p:sp>
        <p:nvSpPr>
          <p:cNvPr id="3" name="Rectangle 2">
            <a:extLst>
              <a:ext uri="{FF2B5EF4-FFF2-40B4-BE49-F238E27FC236}">
                <a16:creationId xmlns:a16="http://schemas.microsoft.com/office/drawing/2014/main" id="{7954A2A8-24D2-6EA6-2F2E-E88745548835}"/>
              </a:ext>
            </a:extLst>
          </p:cNvPr>
          <p:cNvSpPr/>
          <p:nvPr/>
        </p:nvSpPr>
        <p:spPr>
          <a:xfrm>
            <a:off x="5621434" y="2461798"/>
            <a:ext cx="895113" cy="1091629"/>
          </a:xfrm>
          <a:prstGeom prst="rect">
            <a:avLst/>
          </a:prstGeom>
          <a:solidFill>
            <a:schemeClr val="lt1">
              <a:alpha val="0"/>
            </a:schemeClr>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9D3E64E-590E-ADA4-E79A-BC88C17DC264}"/>
              </a:ext>
            </a:extLst>
          </p:cNvPr>
          <p:cNvSpPr>
            <a:spLocks noGrp="1"/>
          </p:cNvSpPr>
          <p:nvPr>
            <p:ph type="sldNum" sz="quarter" idx="12"/>
          </p:nvPr>
        </p:nvSpPr>
        <p:spPr/>
        <p:txBody>
          <a:bodyPr/>
          <a:lstStyle/>
          <a:p>
            <a:fld id="{B4E9AFF7-6653-6A4D-A979-64D2F5BECA26}" type="slidenum">
              <a:rPr lang="en-US" smtClean="0"/>
              <a:t>40</a:t>
            </a:fld>
            <a:endParaRPr lang="en-US"/>
          </a:p>
        </p:txBody>
      </p:sp>
      <p:sp>
        <p:nvSpPr>
          <p:cNvPr id="7" name="TextBox 6">
            <a:extLst>
              <a:ext uri="{FF2B5EF4-FFF2-40B4-BE49-F238E27FC236}">
                <a16:creationId xmlns:a16="http://schemas.microsoft.com/office/drawing/2014/main" id="{0BC3DD7B-80B9-3A39-184B-DFC9CB907E30}"/>
              </a:ext>
            </a:extLst>
          </p:cNvPr>
          <p:cNvSpPr txBox="1"/>
          <p:nvPr/>
        </p:nvSpPr>
        <p:spPr>
          <a:xfrm>
            <a:off x="3316147" y="3627791"/>
            <a:ext cx="7263114" cy="307777"/>
          </a:xfrm>
          <a:prstGeom prst="rect">
            <a:avLst/>
          </a:prstGeom>
          <a:noFill/>
        </p:spPr>
        <p:txBody>
          <a:bodyPr wrap="square">
            <a:spAutoFit/>
          </a:bodyPr>
          <a:lstStyle/>
          <a:p>
            <a:r>
              <a:rPr lang="en-US" sz="1400" dirty="0"/>
              <a:t>Heuristic search with the learned heuristic function for 50 test samples.</a:t>
            </a:r>
          </a:p>
        </p:txBody>
      </p:sp>
    </p:spTree>
    <p:extLst>
      <p:ext uri="{BB962C8B-B14F-4D97-AF65-F5344CB8AC3E}">
        <p14:creationId xmlns:p14="http://schemas.microsoft.com/office/powerpoint/2010/main" val="3840285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E9854C4-DFE2-AE25-A7C4-04914C157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E95211-CE91-1CDB-7729-DD8D773C9938}"/>
              </a:ext>
            </a:extLst>
          </p:cNvPr>
          <p:cNvSpPr>
            <a:spLocks noGrp="1"/>
          </p:cNvSpPr>
          <p:nvPr>
            <p:ph type="title"/>
          </p:nvPr>
        </p:nvSpPr>
        <p:spPr/>
        <p:txBody>
          <a:bodyPr/>
          <a:lstStyle/>
          <a:p>
            <a:r>
              <a:rPr lang="en-US" dirty="0"/>
              <a:t>PERFORMANCE WITH AND WITHOUT PREDICATE REUSE</a:t>
            </a:r>
          </a:p>
        </p:txBody>
      </p:sp>
      <p:pic>
        <p:nvPicPr>
          <p:cNvPr id="5" name="Picture 4">
            <a:extLst>
              <a:ext uri="{FF2B5EF4-FFF2-40B4-BE49-F238E27FC236}">
                <a16:creationId xmlns:a16="http://schemas.microsoft.com/office/drawing/2014/main" id="{79B69D72-1D66-A31D-4AD3-9D1C961193AF}"/>
              </a:ext>
            </a:extLst>
          </p:cNvPr>
          <p:cNvPicPr>
            <a:picLocks noChangeAspect="1"/>
          </p:cNvPicPr>
          <p:nvPr/>
        </p:nvPicPr>
        <p:blipFill>
          <a:blip r:embed="rId3"/>
          <a:stretch>
            <a:fillRect/>
          </a:stretch>
        </p:blipFill>
        <p:spPr>
          <a:xfrm>
            <a:off x="2311400" y="1736345"/>
            <a:ext cx="7772400" cy="1883931"/>
          </a:xfrm>
          <a:prstGeom prst="rect">
            <a:avLst/>
          </a:prstGeom>
        </p:spPr>
      </p:pic>
      <p:sp>
        <p:nvSpPr>
          <p:cNvPr id="6" name="Content Placeholder 5">
            <a:extLst>
              <a:ext uri="{FF2B5EF4-FFF2-40B4-BE49-F238E27FC236}">
                <a16:creationId xmlns:a16="http://schemas.microsoft.com/office/drawing/2014/main" id="{672374BF-1D42-62CB-0995-9B9E9A5ECCD8}"/>
              </a:ext>
            </a:extLst>
          </p:cNvPr>
          <p:cNvSpPr>
            <a:spLocks noGrp="1"/>
          </p:cNvSpPr>
          <p:nvPr>
            <p:ph idx="1"/>
          </p:nvPr>
        </p:nvSpPr>
        <p:spPr>
          <a:xfrm>
            <a:off x="838200" y="3994392"/>
            <a:ext cx="10223500" cy="1973211"/>
          </a:xfrm>
        </p:spPr>
        <p:txBody>
          <a:bodyPr>
            <a:normAutofit/>
          </a:bodyPr>
          <a:lstStyle/>
          <a:p>
            <a:r>
              <a:rPr lang="en-US" sz="1600" dirty="0"/>
              <a:t>We can see that Nodes/Sec without predicate reuse is higher than that of predicate reuse.</a:t>
            </a:r>
          </a:p>
          <a:p>
            <a:r>
              <a:rPr lang="en-US" sz="1600" dirty="0"/>
              <a:t>This can be solved using parallelization analogous to using GPUs for DNN.</a:t>
            </a:r>
          </a:p>
        </p:txBody>
      </p:sp>
      <p:sp>
        <p:nvSpPr>
          <p:cNvPr id="3" name="Rectangle 2">
            <a:extLst>
              <a:ext uri="{FF2B5EF4-FFF2-40B4-BE49-F238E27FC236}">
                <a16:creationId xmlns:a16="http://schemas.microsoft.com/office/drawing/2014/main" id="{33014449-53A4-6EF0-46CC-D88920D815D2}"/>
              </a:ext>
            </a:extLst>
          </p:cNvPr>
          <p:cNvSpPr/>
          <p:nvPr/>
        </p:nvSpPr>
        <p:spPr>
          <a:xfrm>
            <a:off x="7395078" y="1796933"/>
            <a:ext cx="883536" cy="1782359"/>
          </a:xfrm>
          <a:prstGeom prst="rect">
            <a:avLst/>
          </a:prstGeom>
          <a:solidFill>
            <a:schemeClr val="lt1">
              <a:alpha val="0"/>
            </a:schemeClr>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986D99E-1603-4F93-7CA9-83EC87D00257}"/>
              </a:ext>
            </a:extLst>
          </p:cNvPr>
          <p:cNvSpPr>
            <a:spLocks noGrp="1"/>
          </p:cNvSpPr>
          <p:nvPr>
            <p:ph type="sldNum" sz="quarter" idx="12"/>
          </p:nvPr>
        </p:nvSpPr>
        <p:spPr/>
        <p:txBody>
          <a:bodyPr/>
          <a:lstStyle/>
          <a:p>
            <a:fld id="{B4E9AFF7-6653-6A4D-A979-64D2F5BECA26}" type="slidenum">
              <a:rPr lang="en-US" smtClean="0"/>
              <a:t>41</a:t>
            </a:fld>
            <a:endParaRPr lang="en-US"/>
          </a:p>
        </p:txBody>
      </p:sp>
      <p:sp>
        <p:nvSpPr>
          <p:cNvPr id="7" name="TextBox 6">
            <a:extLst>
              <a:ext uri="{FF2B5EF4-FFF2-40B4-BE49-F238E27FC236}">
                <a16:creationId xmlns:a16="http://schemas.microsoft.com/office/drawing/2014/main" id="{4122316E-1928-3B43-F5DF-61EDBDDF3167}"/>
              </a:ext>
            </a:extLst>
          </p:cNvPr>
          <p:cNvSpPr txBox="1"/>
          <p:nvPr/>
        </p:nvSpPr>
        <p:spPr>
          <a:xfrm>
            <a:off x="3316147" y="3627791"/>
            <a:ext cx="7263114" cy="307777"/>
          </a:xfrm>
          <a:prstGeom prst="rect">
            <a:avLst/>
          </a:prstGeom>
          <a:noFill/>
        </p:spPr>
        <p:txBody>
          <a:bodyPr wrap="square">
            <a:spAutoFit/>
          </a:bodyPr>
          <a:lstStyle/>
          <a:p>
            <a:r>
              <a:rPr lang="en-US" sz="1400" dirty="0"/>
              <a:t>Heuristic search with the learned heuristic function for 50 test samples.</a:t>
            </a:r>
          </a:p>
        </p:txBody>
      </p:sp>
    </p:spTree>
    <p:extLst>
      <p:ext uri="{BB962C8B-B14F-4D97-AF65-F5344CB8AC3E}">
        <p14:creationId xmlns:p14="http://schemas.microsoft.com/office/powerpoint/2010/main" val="3550123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D8C14BD-0E23-6F31-0AE6-F4C440694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6EB262-1495-124A-D687-EA93FA92489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2D31BEEC-AB4B-F762-3737-DA7EB597BB93}"/>
              </a:ext>
            </a:extLst>
          </p:cNvPr>
          <p:cNvSpPr>
            <a:spLocks noGrp="1"/>
          </p:cNvSpPr>
          <p:nvPr>
            <p:ph idx="1"/>
          </p:nvPr>
        </p:nvSpPr>
        <p:spPr>
          <a:xfrm>
            <a:off x="930798" y="1432960"/>
            <a:ext cx="10515600" cy="3992079"/>
          </a:xfrm>
        </p:spPr>
        <p:txBody>
          <a:bodyPr>
            <a:noAutofit/>
          </a:bodyPr>
          <a:lstStyle/>
          <a:p>
            <a:r>
              <a:rPr lang="en-US" sz="1600" b="1" dirty="0">
                <a:solidFill>
                  <a:schemeClr val="tx2">
                    <a:lumMod val="75000"/>
                  </a:schemeClr>
                </a:solidFill>
              </a:rPr>
              <a:t>Background</a:t>
            </a:r>
          </a:p>
          <a:p>
            <a:r>
              <a:rPr lang="en-US" sz="1600" b="1" dirty="0">
                <a:solidFill>
                  <a:schemeClr val="tx2">
                    <a:lumMod val="50000"/>
                  </a:schemeClr>
                </a:solidFill>
              </a:rPr>
              <a:t>Motivation</a:t>
            </a:r>
          </a:p>
          <a:p>
            <a:r>
              <a:rPr lang="en-US" sz="1600" b="1" dirty="0">
                <a:solidFill>
                  <a:schemeClr val="tx2">
                    <a:lumMod val="50000"/>
                  </a:schemeClr>
                </a:solidFill>
              </a:rPr>
              <a:t>Problem Statement</a:t>
            </a:r>
          </a:p>
          <a:p>
            <a:r>
              <a:rPr lang="en-US" sz="1600" b="1" dirty="0">
                <a:solidFill>
                  <a:schemeClr val="tx2">
                    <a:lumMod val="50000"/>
                  </a:schemeClr>
                </a:solidFill>
              </a:rPr>
              <a:t>Mapping states to numbers</a:t>
            </a:r>
          </a:p>
          <a:p>
            <a:r>
              <a:rPr lang="en-US" sz="1600" b="1" dirty="0">
                <a:solidFill>
                  <a:schemeClr val="tx2">
                    <a:lumMod val="50000"/>
                  </a:schemeClr>
                </a:solidFill>
              </a:rPr>
              <a:t>Learning Logic Program Heuristics for Supervised Dataset</a:t>
            </a:r>
          </a:p>
          <a:p>
            <a:pPr lvl="1">
              <a:buFont typeface="Wingdings" pitchFamily="2" charset="2"/>
              <a:buChar char="§"/>
            </a:pPr>
            <a:r>
              <a:rPr lang="en-US" sz="1400" b="1" dirty="0">
                <a:solidFill>
                  <a:schemeClr val="tx2">
                    <a:lumMod val="50000"/>
                  </a:schemeClr>
                </a:solidFill>
              </a:rPr>
              <a:t>Generating Dataset</a:t>
            </a:r>
          </a:p>
          <a:p>
            <a:pPr lvl="1">
              <a:buFont typeface="Wingdings" pitchFamily="2" charset="2"/>
              <a:buChar char="§"/>
            </a:pPr>
            <a:r>
              <a:rPr lang="en-US" sz="1400" b="1" dirty="0">
                <a:solidFill>
                  <a:schemeClr val="tx2">
                    <a:lumMod val="50000"/>
                  </a:schemeClr>
                </a:solidFill>
              </a:rPr>
              <a:t>Learning Logic Program Heuristics for Supervised Datasets with Predicate Reuse</a:t>
            </a:r>
          </a:p>
          <a:p>
            <a:r>
              <a:rPr lang="en-US" sz="1600" b="1" dirty="0">
                <a:solidFill>
                  <a:schemeClr val="tx2">
                    <a:lumMod val="50000"/>
                  </a:schemeClr>
                </a:solidFill>
              </a:rPr>
              <a:t>Logic Program Heuristics With Dynamic Programming Search</a:t>
            </a:r>
          </a:p>
          <a:p>
            <a:pPr lvl="1">
              <a:buFont typeface="Wingdings" pitchFamily="2" charset="2"/>
              <a:buChar char="§"/>
            </a:pPr>
            <a:r>
              <a:rPr lang="en-US" sz="1400" b="1" dirty="0">
                <a:solidFill>
                  <a:schemeClr val="tx2">
                    <a:lumMod val="50000"/>
                  </a:schemeClr>
                </a:solidFill>
              </a:rPr>
              <a:t>Generating Dataset with A* Search</a:t>
            </a:r>
          </a:p>
          <a:p>
            <a:pPr lvl="1">
              <a:buFont typeface="Wingdings" pitchFamily="2" charset="2"/>
              <a:buChar char="§"/>
            </a:pPr>
            <a:r>
              <a:rPr lang="en-US" sz="1400" b="1" dirty="0">
                <a:solidFill>
                  <a:schemeClr val="tx2">
                    <a:lumMod val="50000"/>
                  </a:schemeClr>
                </a:solidFill>
              </a:rPr>
              <a:t>Learning Heuristics Without Predicate Reuse</a:t>
            </a:r>
          </a:p>
          <a:p>
            <a:pPr lvl="1">
              <a:buFont typeface="Wingdings" pitchFamily="2" charset="2"/>
              <a:buChar char="§"/>
            </a:pPr>
            <a:r>
              <a:rPr lang="en-US" sz="1400" b="1" dirty="0">
                <a:solidFill>
                  <a:schemeClr val="tx2">
                    <a:lumMod val="50000"/>
                  </a:schemeClr>
                </a:solidFill>
              </a:rPr>
              <a:t>Learning Heuristics With Predicate Reuse</a:t>
            </a:r>
          </a:p>
          <a:p>
            <a:r>
              <a:rPr lang="en-US" sz="1600" b="1" dirty="0">
                <a:solidFill>
                  <a:schemeClr val="tx2">
                    <a:lumMod val="50000"/>
                  </a:schemeClr>
                </a:solidFill>
              </a:rPr>
              <a:t>Performance Evaluation</a:t>
            </a:r>
          </a:p>
          <a:p>
            <a:r>
              <a:rPr lang="en-US" sz="1600" b="1" dirty="0">
                <a:solidFill>
                  <a:srgbClr val="B90A08"/>
                </a:solidFill>
              </a:rPr>
              <a:t>Explainability</a:t>
            </a:r>
          </a:p>
          <a:p>
            <a:r>
              <a:rPr lang="en-US" sz="1600" b="1" dirty="0" err="1">
                <a:solidFill>
                  <a:srgbClr val="B90A08"/>
                </a:solidFill>
              </a:rPr>
              <a:t>Takehome</a:t>
            </a:r>
            <a:endParaRPr lang="en-US" sz="1600" b="1" dirty="0">
              <a:solidFill>
                <a:srgbClr val="B90A08"/>
              </a:solidFill>
            </a:endParaRPr>
          </a:p>
        </p:txBody>
      </p:sp>
    </p:spTree>
    <p:extLst>
      <p:ext uri="{BB962C8B-B14F-4D97-AF65-F5344CB8AC3E}">
        <p14:creationId xmlns:p14="http://schemas.microsoft.com/office/powerpoint/2010/main" val="3536904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E35323C-94A8-D8E7-79C1-92C7F86C2F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1F84EB-E179-216F-C454-ADFBAF397971}"/>
              </a:ext>
            </a:extLst>
          </p:cNvPr>
          <p:cNvSpPr>
            <a:spLocks noGrp="1"/>
          </p:cNvSpPr>
          <p:nvPr>
            <p:ph type="title"/>
          </p:nvPr>
        </p:nvSpPr>
        <p:spPr/>
        <p:txBody>
          <a:bodyPr/>
          <a:lstStyle/>
          <a:p>
            <a:r>
              <a:rPr lang="en-US" dirty="0"/>
              <a:t>Example: LEARNED PREDICATES</a:t>
            </a:r>
          </a:p>
        </p:txBody>
      </p:sp>
      <p:sp useBgFill="1">
        <p:nvSpPr>
          <p:cNvPr id="3" name="Content Placeholder 2">
            <a:extLst>
              <a:ext uri="{FF2B5EF4-FFF2-40B4-BE49-F238E27FC236}">
                <a16:creationId xmlns:a16="http://schemas.microsoft.com/office/drawing/2014/main" id="{EF55155A-9FFB-8BCA-8E19-C7286DC55AFC}"/>
              </a:ext>
            </a:extLst>
          </p:cNvPr>
          <p:cNvSpPr>
            <a:spLocks noGrp="1"/>
          </p:cNvSpPr>
          <p:nvPr>
            <p:ph idx="1"/>
          </p:nvPr>
        </p:nvSpPr>
        <p:spPr>
          <a:xfrm>
            <a:off x="838200" y="1825625"/>
            <a:ext cx="10348913" cy="3992079"/>
          </a:xfrm>
        </p:spPr>
        <p:txBody>
          <a:bodyPr>
            <a:noAutofit/>
          </a:bodyPr>
          <a:lstStyle/>
          <a:p>
            <a:r>
              <a:rPr lang="en-US" sz="1600" dirty="0"/>
              <a:t>That is an instance of learning about a domain from logic program as heuristics.</a:t>
            </a:r>
          </a:p>
          <a:p>
            <a:r>
              <a:rPr lang="en-US" sz="1600" dirty="0"/>
              <a:t>This is a learned rule for the cost-to-go of at least 2.</a:t>
            </a:r>
          </a:p>
          <a:p>
            <a:pPr marL="0" indent="0">
              <a:buNone/>
            </a:pPr>
            <a:r>
              <a:rPr lang="en-US" sz="1400" b="1" dirty="0">
                <a:cs typeface="Calibri" panose="020F0502020204030204" pitchFamily="34" charset="0"/>
              </a:rPr>
              <a:t>{tile(V2),</a:t>
            </a:r>
            <a:r>
              <a:rPr lang="en-US" sz="1400" b="1" dirty="0" err="1">
                <a:cs typeface="Calibri" panose="020F0502020204030204" pitchFamily="34" charset="0"/>
              </a:rPr>
              <a:t>after_tile</a:t>
            </a:r>
            <a:r>
              <a:rPr lang="en-US" sz="1400" b="1" dirty="0">
                <a:cs typeface="Calibri" panose="020F0502020204030204" pitchFamily="34" charset="0"/>
              </a:rPr>
              <a:t>(V2,V3),</a:t>
            </a:r>
            <a:r>
              <a:rPr lang="en-US" sz="1400" b="1" dirty="0" err="1">
                <a:cs typeface="Calibri" panose="020F0502020204030204" pitchFamily="34" charset="0"/>
              </a:rPr>
              <a:t>not_inplace_clause</a:t>
            </a:r>
            <a:r>
              <a:rPr lang="en-US" sz="1400" b="1" dirty="0">
                <a:cs typeface="Calibri" panose="020F0502020204030204" pitchFamily="34" charset="0"/>
              </a:rPr>
              <a:t>(V0,V3), </a:t>
            </a:r>
            <a:r>
              <a:rPr lang="en-US" sz="1400" b="1" dirty="0" err="1">
                <a:cs typeface="Calibri" panose="020F0502020204030204" pitchFamily="34" charset="0"/>
              </a:rPr>
              <a:t>goal_index</a:t>
            </a:r>
            <a:r>
              <a:rPr lang="en-US" sz="1400" b="1" dirty="0">
                <a:cs typeface="Calibri" panose="020F0502020204030204" pitchFamily="34" charset="0"/>
              </a:rPr>
              <a:t>(V3,V4),indx4(V1), </a:t>
            </a:r>
            <a:r>
              <a:rPr lang="en-US" sz="1400" b="1" dirty="0" err="1">
                <a:cs typeface="Calibri" panose="020F0502020204030204" pitchFamily="34" charset="0"/>
              </a:rPr>
              <a:t>distinct_indices</a:t>
            </a:r>
            <a:r>
              <a:rPr lang="en-US" sz="1400" b="1" dirty="0">
                <a:cs typeface="Calibri" panose="020F0502020204030204" pitchFamily="34" charset="0"/>
              </a:rPr>
              <a:t>(V4,V1)’]} </a:t>
            </a:r>
          </a:p>
          <a:p>
            <a:r>
              <a:rPr lang="en-US" sz="1600" dirty="0"/>
              <a:t>Distance = 1 case</a:t>
            </a:r>
          </a:p>
          <a:p>
            <a:pPr marL="457200" lvl="1" indent="0">
              <a:buNone/>
            </a:pPr>
            <a:r>
              <a:rPr lang="en-US" sz="1400" dirty="0"/>
              <a:t>We can only solve in one move by swapping the blank at idx1 with:</a:t>
            </a:r>
          </a:p>
          <a:p>
            <a:pPr marL="457200" lvl="1" indent="0">
              <a:buNone/>
            </a:pPr>
            <a:r>
              <a:rPr lang="en-US" sz="1400" dirty="0"/>
              <a:t>t1 (at idx2) → state [t1,b,t2,t3,...]</a:t>
            </a:r>
          </a:p>
          <a:p>
            <a:pPr marL="457200" lvl="1" indent="0">
              <a:buNone/>
            </a:pPr>
            <a:r>
              <a:rPr lang="en-US" sz="1400" dirty="0"/>
              <a:t>t3 (at idx4) → state [t3,t1,t2,b,...]</a:t>
            </a:r>
            <a:endParaRPr lang="en-US" sz="1600" dirty="0">
              <a:cs typeface="Calibri" panose="020F0502020204030204" pitchFamily="34" charset="0"/>
            </a:endParaRPr>
          </a:p>
          <a:p>
            <a:r>
              <a:rPr lang="en-US" sz="1600" dirty="0">
                <a:cs typeface="Calibri" panose="020F0502020204030204" pitchFamily="34" charset="0"/>
              </a:rPr>
              <a:t>For that, either t1 is misplaced or t3 is misplaced.</a:t>
            </a:r>
            <a:endParaRPr lang="en-US" sz="1600" dirty="0"/>
          </a:p>
        </p:txBody>
      </p:sp>
      <p:pic>
        <p:nvPicPr>
          <p:cNvPr id="5" name="Picture 4" descr="A grid of numbers and letters&#10;&#10;AI-generated content may be incorrect.">
            <a:extLst>
              <a:ext uri="{FF2B5EF4-FFF2-40B4-BE49-F238E27FC236}">
                <a16:creationId xmlns:a16="http://schemas.microsoft.com/office/drawing/2014/main" id="{653CA99A-6CF5-6074-32C1-F3FCC9153B7B}"/>
              </a:ext>
            </a:extLst>
          </p:cNvPr>
          <p:cNvPicPr>
            <a:picLocks noChangeAspect="1"/>
          </p:cNvPicPr>
          <p:nvPr/>
        </p:nvPicPr>
        <p:blipFill>
          <a:blip r:embed="rId3"/>
          <a:stretch>
            <a:fillRect/>
          </a:stretch>
        </p:blipFill>
        <p:spPr>
          <a:xfrm>
            <a:off x="6919927" y="3574082"/>
            <a:ext cx="2243622" cy="2243622"/>
          </a:xfrm>
          <a:prstGeom prst="rect">
            <a:avLst/>
          </a:prstGeom>
        </p:spPr>
      </p:pic>
      <p:pic>
        <p:nvPicPr>
          <p:cNvPr id="7" name="Picture 6" descr="A grid of numbers and letters&#10;&#10;AI-generated content may be incorrect.">
            <a:extLst>
              <a:ext uri="{FF2B5EF4-FFF2-40B4-BE49-F238E27FC236}">
                <a16:creationId xmlns:a16="http://schemas.microsoft.com/office/drawing/2014/main" id="{7A01E7D4-E8E2-814B-37F1-C3CFF55521AC}"/>
              </a:ext>
            </a:extLst>
          </p:cNvPr>
          <p:cNvPicPr>
            <a:picLocks noChangeAspect="1"/>
          </p:cNvPicPr>
          <p:nvPr/>
        </p:nvPicPr>
        <p:blipFill>
          <a:blip r:embed="rId4"/>
          <a:stretch>
            <a:fillRect/>
          </a:stretch>
        </p:blipFill>
        <p:spPr>
          <a:xfrm>
            <a:off x="9377368" y="3574082"/>
            <a:ext cx="2243622" cy="2243622"/>
          </a:xfrm>
          <a:prstGeom prst="rect">
            <a:avLst/>
          </a:prstGeom>
        </p:spPr>
      </p:pic>
      <p:sp>
        <p:nvSpPr>
          <p:cNvPr id="8" name="Rectangle 7">
            <a:extLst>
              <a:ext uri="{FF2B5EF4-FFF2-40B4-BE49-F238E27FC236}">
                <a16:creationId xmlns:a16="http://schemas.microsoft.com/office/drawing/2014/main" id="{9B78F46E-1CB9-9C1A-B033-F464139841EB}"/>
              </a:ext>
            </a:extLst>
          </p:cNvPr>
          <p:cNvSpPr/>
          <p:nvPr/>
        </p:nvSpPr>
        <p:spPr>
          <a:xfrm>
            <a:off x="6706108" y="3488353"/>
            <a:ext cx="1866392" cy="897909"/>
          </a:xfrm>
          <a:prstGeom prst="rect">
            <a:avLst/>
          </a:prstGeom>
          <a:solidFill>
            <a:schemeClr val="lt1">
              <a:alpha val="0"/>
            </a:schemeClr>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 name="Rectangle 8">
            <a:extLst>
              <a:ext uri="{FF2B5EF4-FFF2-40B4-BE49-F238E27FC236}">
                <a16:creationId xmlns:a16="http://schemas.microsoft.com/office/drawing/2014/main" id="{407A28BF-8794-CD54-0ED0-873EC7A21E80}"/>
              </a:ext>
            </a:extLst>
          </p:cNvPr>
          <p:cNvSpPr/>
          <p:nvPr/>
        </p:nvSpPr>
        <p:spPr>
          <a:xfrm>
            <a:off x="9273096" y="3488352"/>
            <a:ext cx="1066292" cy="1669436"/>
          </a:xfrm>
          <a:prstGeom prst="rect">
            <a:avLst/>
          </a:prstGeom>
          <a:solidFill>
            <a:schemeClr val="lt1">
              <a:alpha val="0"/>
            </a:schemeClr>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111CC3C-6B04-7246-C1DC-76A51C83EA3D}"/>
              </a:ext>
            </a:extLst>
          </p:cNvPr>
          <p:cNvSpPr txBox="1"/>
          <p:nvPr/>
        </p:nvSpPr>
        <p:spPr>
          <a:xfrm>
            <a:off x="819165" y="4386262"/>
            <a:ext cx="5666885" cy="1077218"/>
          </a:xfrm>
          <a:prstGeom prst="rect">
            <a:avLst/>
          </a:prstGeom>
          <a:noFill/>
        </p:spPr>
        <p:txBody>
          <a:bodyPr wrap="square">
            <a:spAutoFit/>
          </a:bodyPr>
          <a:lstStyle/>
          <a:p>
            <a:pPr marL="285750" indent="-285750">
              <a:buFont typeface="Arial" panose="020B0604020202020204" pitchFamily="34" charset="0"/>
              <a:buChar char="•"/>
            </a:pPr>
            <a:r>
              <a:rPr lang="en-US" sz="1600" dirty="0"/>
              <a:t>Pick some tile (t1..t8). Pick its successor. V3 can be any tile from t2 to t8. Any tile from t2 to t8 could be misplaced. Get V3's correct goal index. However, V3 goal index cannot be index 4. </a:t>
            </a:r>
          </a:p>
        </p:txBody>
      </p:sp>
      <p:sp useBgFill="1">
        <p:nvSpPr>
          <p:cNvPr id="13" name="Content Placeholder 2">
            <a:extLst>
              <a:ext uri="{FF2B5EF4-FFF2-40B4-BE49-F238E27FC236}">
                <a16:creationId xmlns:a16="http://schemas.microsoft.com/office/drawing/2014/main" id="{2FE10997-46F4-7176-0E42-A1291C6FBCB2}"/>
              </a:ext>
            </a:extLst>
          </p:cNvPr>
          <p:cNvSpPr txBox="1">
            <a:spLocks/>
          </p:cNvSpPr>
          <p:nvPr/>
        </p:nvSpPr>
        <p:spPr>
          <a:xfrm>
            <a:off x="571010" y="5705058"/>
            <a:ext cx="10348913" cy="8979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Note: tiles are named form t0….t8 from blank to 8</a:t>
            </a:r>
          </a:p>
          <a:p>
            <a:pPr marL="0" indent="0">
              <a:buNone/>
            </a:pPr>
            <a:r>
              <a:rPr lang="en-US" sz="1600" dirty="0"/>
              <a:t>          indices are named from idx1…..idx9</a:t>
            </a:r>
          </a:p>
        </p:txBody>
      </p:sp>
    </p:spTree>
    <p:extLst>
      <p:ext uri="{BB962C8B-B14F-4D97-AF65-F5344CB8AC3E}">
        <p14:creationId xmlns:p14="http://schemas.microsoft.com/office/powerpoint/2010/main" val="24757576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F49FD30-EF30-BAC4-33DA-469D757FDC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C27B33-690E-82D9-BC7C-99C8BE7F76F4}"/>
              </a:ext>
            </a:extLst>
          </p:cNvPr>
          <p:cNvSpPr>
            <a:spLocks noGrp="1"/>
          </p:cNvSpPr>
          <p:nvPr>
            <p:ph type="title"/>
          </p:nvPr>
        </p:nvSpPr>
        <p:spPr/>
        <p:txBody>
          <a:bodyPr/>
          <a:lstStyle/>
          <a:p>
            <a:r>
              <a:rPr lang="en-US" dirty="0"/>
              <a:t>Example: LEARNED PREDICATES</a:t>
            </a:r>
          </a:p>
        </p:txBody>
      </p:sp>
      <p:sp useBgFill="1">
        <p:nvSpPr>
          <p:cNvPr id="3" name="Content Placeholder 2">
            <a:extLst>
              <a:ext uri="{FF2B5EF4-FFF2-40B4-BE49-F238E27FC236}">
                <a16:creationId xmlns:a16="http://schemas.microsoft.com/office/drawing/2014/main" id="{BE37CDF7-A621-042C-4B66-19296FAC9185}"/>
              </a:ext>
            </a:extLst>
          </p:cNvPr>
          <p:cNvSpPr>
            <a:spLocks noGrp="1"/>
          </p:cNvSpPr>
          <p:nvPr>
            <p:ph idx="1"/>
          </p:nvPr>
        </p:nvSpPr>
        <p:spPr>
          <a:xfrm>
            <a:off x="838200" y="1825625"/>
            <a:ext cx="10515600" cy="1325563"/>
          </a:xfrm>
        </p:spPr>
        <p:txBody>
          <a:bodyPr>
            <a:noAutofit/>
          </a:bodyPr>
          <a:lstStyle/>
          <a:p>
            <a:pPr marL="0" indent="0">
              <a:buNone/>
            </a:pPr>
            <a:r>
              <a:rPr lang="en-US" sz="1400" b="1" dirty="0">
                <a:cs typeface="Calibri" panose="020F0502020204030204" pitchFamily="34" charset="0"/>
              </a:rPr>
              <a:t>{tile(V2),</a:t>
            </a:r>
            <a:r>
              <a:rPr lang="en-US" sz="1400" b="1" dirty="0" err="1">
                <a:cs typeface="Calibri" panose="020F0502020204030204" pitchFamily="34" charset="0"/>
              </a:rPr>
              <a:t>after_tile</a:t>
            </a:r>
            <a:r>
              <a:rPr lang="en-US" sz="1400" b="1" dirty="0">
                <a:cs typeface="Calibri" panose="020F0502020204030204" pitchFamily="34" charset="0"/>
              </a:rPr>
              <a:t>(V2,V3),</a:t>
            </a:r>
            <a:r>
              <a:rPr lang="en-US" sz="1400" b="1" dirty="0" err="1">
                <a:cs typeface="Calibri" panose="020F0502020204030204" pitchFamily="34" charset="0"/>
              </a:rPr>
              <a:t>not_inplace_clause</a:t>
            </a:r>
            <a:r>
              <a:rPr lang="en-US" sz="1400" b="1" dirty="0">
                <a:cs typeface="Calibri" panose="020F0502020204030204" pitchFamily="34" charset="0"/>
              </a:rPr>
              <a:t>(V0,V3), </a:t>
            </a:r>
            <a:r>
              <a:rPr lang="en-US" sz="1400" b="1" dirty="0" err="1">
                <a:cs typeface="Calibri" panose="020F0502020204030204" pitchFamily="34" charset="0"/>
              </a:rPr>
              <a:t>goal_index</a:t>
            </a:r>
            <a:r>
              <a:rPr lang="en-US" sz="1400" b="1" dirty="0">
                <a:cs typeface="Calibri" panose="020F0502020204030204" pitchFamily="34" charset="0"/>
              </a:rPr>
              <a:t>(V3,V4),indx4(V1), </a:t>
            </a:r>
            <a:r>
              <a:rPr lang="en-US" sz="1400" b="1" dirty="0" err="1">
                <a:cs typeface="Calibri" panose="020F0502020204030204" pitchFamily="34" charset="0"/>
              </a:rPr>
              <a:t>distinct_indices</a:t>
            </a:r>
            <a:r>
              <a:rPr lang="en-US" sz="1400" b="1" dirty="0">
                <a:cs typeface="Calibri" panose="020F0502020204030204" pitchFamily="34" charset="0"/>
              </a:rPr>
              <a:t>(V4,V1)’]} </a:t>
            </a:r>
          </a:p>
          <a:p>
            <a:r>
              <a:rPr lang="en-US" sz="1600" dirty="0"/>
              <a:t>“There exists a successor tile V3 (one of t2..t8) such that, in state V0, V3 is out of place, and V3’s correct goal position is not idx4.”</a:t>
            </a:r>
          </a:p>
          <a:p>
            <a:r>
              <a:rPr lang="en-US" sz="1600" dirty="0"/>
              <a:t>What states does it match: </a:t>
            </a:r>
          </a:p>
          <a:p>
            <a:pPr lvl="1">
              <a:buFont typeface="Wingdings" pitchFamily="2" charset="2"/>
              <a:buChar char="§"/>
            </a:pPr>
            <a:r>
              <a:rPr lang="en-US" sz="1400" dirty="0"/>
              <a:t>Any state where some tile among {t2, t4, t5, t6, t7, t8} is misplaced (i.e., not at its goal), since those all have goal indices ≠ idx4. It will enumerate all positions for that tile except its goal position.</a:t>
            </a:r>
          </a:p>
          <a:p>
            <a:endParaRPr lang="en-US" sz="1600" dirty="0"/>
          </a:p>
          <a:p>
            <a:endParaRPr lang="en-US" sz="1600" dirty="0"/>
          </a:p>
        </p:txBody>
      </p:sp>
      <p:pic>
        <p:nvPicPr>
          <p:cNvPr id="9" name="Picture 8" descr="A grid of numbers and letters&#10;&#10;AI-generated content may be incorrect.">
            <a:extLst>
              <a:ext uri="{FF2B5EF4-FFF2-40B4-BE49-F238E27FC236}">
                <a16:creationId xmlns:a16="http://schemas.microsoft.com/office/drawing/2014/main" id="{D052A6A4-C43B-3877-726A-371CAD2C62A1}"/>
              </a:ext>
            </a:extLst>
          </p:cNvPr>
          <p:cNvPicPr>
            <a:picLocks noChangeAspect="1"/>
          </p:cNvPicPr>
          <p:nvPr/>
        </p:nvPicPr>
        <p:blipFill>
          <a:blip r:embed="rId3"/>
          <a:stretch>
            <a:fillRect/>
          </a:stretch>
        </p:blipFill>
        <p:spPr>
          <a:xfrm>
            <a:off x="8034337" y="3429000"/>
            <a:ext cx="2147888" cy="2147888"/>
          </a:xfrm>
          <a:prstGeom prst="rect">
            <a:avLst/>
          </a:prstGeom>
        </p:spPr>
      </p:pic>
      <p:sp>
        <p:nvSpPr>
          <p:cNvPr id="11" name="TextBox 10">
            <a:extLst>
              <a:ext uri="{FF2B5EF4-FFF2-40B4-BE49-F238E27FC236}">
                <a16:creationId xmlns:a16="http://schemas.microsoft.com/office/drawing/2014/main" id="{026AEFC1-A0AA-6F2E-A86D-4218C1CBAD02}"/>
              </a:ext>
            </a:extLst>
          </p:cNvPr>
          <p:cNvSpPr txBox="1"/>
          <p:nvPr/>
        </p:nvSpPr>
        <p:spPr>
          <a:xfrm>
            <a:off x="838200" y="3429000"/>
            <a:ext cx="6100762" cy="830997"/>
          </a:xfrm>
          <a:prstGeom prst="rect">
            <a:avLst/>
          </a:prstGeom>
          <a:noFill/>
        </p:spPr>
        <p:txBody>
          <a:bodyPr wrap="square">
            <a:spAutoFit/>
          </a:bodyPr>
          <a:lstStyle/>
          <a:p>
            <a:pPr marL="285750" indent="-285750">
              <a:buFont typeface="Arial" panose="020B0604020202020204" pitchFamily="34" charset="0"/>
              <a:buChar char="•"/>
            </a:pPr>
            <a:r>
              <a:rPr lang="en-US" sz="1600" dirty="0"/>
              <a:t>Since we can understand our heuristics more easily than a Deep Neural Network, this opens a new avenue for explainable pathfinding. </a:t>
            </a:r>
          </a:p>
        </p:txBody>
      </p:sp>
      <p:sp>
        <p:nvSpPr>
          <p:cNvPr id="4" name="Slide Number Placeholder 3">
            <a:extLst>
              <a:ext uri="{FF2B5EF4-FFF2-40B4-BE49-F238E27FC236}">
                <a16:creationId xmlns:a16="http://schemas.microsoft.com/office/drawing/2014/main" id="{7E1285B3-A5D8-2703-3B52-358A8069F70B}"/>
              </a:ext>
            </a:extLst>
          </p:cNvPr>
          <p:cNvSpPr>
            <a:spLocks noGrp="1"/>
          </p:cNvSpPr>
          <p:nvPr>
            <p:ph type="sldNum" sz="quarter" idx="12"/>
          </p:nvPr>
        </p:nvSpPr>
        <p:spPr/>
        <p:txBody>
          <a:bodyPr/>
          <a:lstStyle/>
          <a:p>
            <a:fld id="{B4E9AFF7-6653-6A4D-A979-64D2F5BECA26}" type="slidenum">
              <a:rPr lang="en-US" smtClean="0"/>
              <a:t>44</a:t>
            </a:fld>
            <a:endParaRPr lang="en-US"/>
          </a:p>
        </p:txBody>
      </p:sp>
    </p:spTree>
    <p:extLst>
      <p:ext uri="{BB962C8B-B14F-4D97-AF65-F5344CB8AC3E}">
        <p14:creationId xmlns:p14="http://schemas.microsoft.com/office/powerpoint/2010/main" val="925449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70DA328-B526-829F-EE2A-9B619A4FDE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4BCA56-C3AD-B079-201B-FB3311791EFB}"/>
              </a:ext>
            </a:extLst>
          </p:cNvPr>
          <p:cNvSpPr>
            <a:spLocks noGrp="1"/>
          </p:cNvSpPr>
          <p:nvPr>
            <p:ph type="title"/>
          </p:nvPr>
        </p:nvSpPr>
        <p:spPr/>
        <p:txBody>
          <a:bodyPr/>
          <a:lstStyle/>
          <a:p>
            <a:r>
              <a:rPr lang="en-US" dirty="0"/>
              <a:t>TAKEHOME</a:t>
            </a:r>
          </a:p>
        </p:txBody>
      </p:sp>
      <p:sp>
        <p:nvSpPr>
          <p:cNvPr id="3" name="Content Placeholder 2">
            <a:extLst>
              <a:ext uri="{FF2B5EF4-FFF2-40B4-BE49-F238E27FC236}">
                <a16:creationId xmlns:a16="http://schemas.microsoft.com/office/drawing/2014/main" id="{3677CB8E-9822-19E5-A5C0-02521BB9FD8C}"/>
              </a:ext>
            </a:extLst>
          </p:cNvPr>
          <p:cNvSpPr>
            <a:spLocks noGrp="1"/>
          </p:cNvSpPr>
          <p:nvPr>
            <p:ph sz="half" idx="1"/>
          </p:nvPr>
        </p:nvSpPr>
        <p:spPr>
          <a:xfrm>
            <a:off x="838200" y="1825625"/>
            <a:ext cx="9266500" cy="4043761"/>
          </a:xfrm>
        </p:spPr>
        <p:txBody>
          <a:bodyPr>
            <a:normAutofit/>
          </a:bodyPr>
          <a:lstStyle/>
          <a:p>
            <a:r>
              <a:rPr lang="en-US" sz="1600" dirty="0"/>
              <a:t>We can learn heuristic functions with Inductive Logic Programming without existing labels or supervised data.</a:t>
            </a:r>
          </a:p>
          <a:p>
            <a:r>
              <a:rPr lang="en-US" sz="1600" dirty="0"/>
              <a:t>We see that the predicate reuse can significantly improve our ability to estimate true cost-to-go.</a:t>
            </a:r>
          </a:p>
          <a:p>
            <a:r>
              <a:rPr lang="en-US" sz="1600" dirty="0"/>
              <a:t>We Introduced a novel algorithm to learn heuristic functions as logic programs in a domain-independent manner.</a:t>
            </a:r>
          </a:p>
          <a:p>
            <a:r>
              <a:rPr lang="en-US" sz="1600" dirty="0"/>
              <a:t>We demonstrated effectiveness on the 8-puzzle domain.</a:t>
            </a:r>
          </a:p>
          <a:p>
            <a:r>
              <a:rPr lang="en-US" sz="1600" dirty="0"/>
              <a:t>Opened new directions for explainable pathfinding.</a:t>
            </a:r>
          </a:p>
        </p:txBody>
      </p:sp>
    </p:spTree>
    <p:extLst>
      <p:ext uri="{BB962C8B-B14F-4D97-AF65-F5344CB8AC3E}">
        <p14:creationId xmlns:p14="http://schemas.microsoft.com/office/powerpoint/2010/main" val="17954891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E0CB5-86D0-04C4-2B6B-3560191CBC9F}"/>
              </a:ext>
            </a:extLst>
          </p:cNvPr>
          <p:cNvSpPr>
            <a:spLocks noGrp="1"/>
          </p:cNvSpPr>
          <p:nvPr>
            <p:ph type="title"/>
          </p:nvPr>
        </p:nvSpPr>
        <p:spPr/>
        <p:txBody>
          <a:bodyPr/>
          <a:lstStyle/>
          <a:p>
            <a:r>
              <a:rPr lang="en-US" dirty="0"/>
              <a:t>CHALLENGES AND FUTURE WORK</a:t>
            </a:r>
          </a:p>
        </p:txBody>
      </p:sp>
      <p:sp>
        <p:nvSpPr>
          <p:cNvPr id="3" name="Content Placeholder 2">
            <a:extLst>
              <a:ext uri="{FF2B5EF4-FFF2-40B4-BE49-F238E27FC236}">
                <a16:creationId xmlns:a16="http://schemas.microsoft.com/office/drawing/2014/main" id="{80A0A4F3-81B6-6ECB-5AE8-CCC7B35FF587}"/>
              </a:ext>
            </a:extLst>
          </p:cNvPr>
          <p:cNvSpPr>
            <a:spLocks noGrp="1"/>
          </p:cNvSpPr>
          <p:nvPr>
            <p:ph idx="1"/>
          </p:nvPr>
        </p:nvSpPr>
        <p:spPr/>
        <p:txBody>
          <a:bodyPr>
            <a:normAutofit/>
          </a:bodyPr>
          <a:lstStyle/>
          <a:p>
            <a:r>
              <a:rPr lang="en-US" sz="1600" dirty="0"/>
              <a:t>We observed that the supervised learning case had lower accuracy due to more negative examples.</a:t>
            </a:r>
          </a:p>
          <a:p>
            <a:pPr lvl="1">
              <a:buFont typeface="Wingdings" pitchFamily="2" charset="2"/>
              <a:buChar char="§"/>
            </a:pPr>
            <a:r>
              <a:rPr lang="en-US" sz="1400" dirty="0"/>
              <a:t>Use ILP methods that allow misclassifications.</a:t>
            </a:r>
          </a:p>
          <a:p>
            <a:r>
              <a:rPr lang="en-US" sz="1600" dirty="0"/>
              <a:t>We observed that predicate reuse slows down computation time. </a:t>
            </a:r>
          </a:p>
          <a:p>
            <a:pPr lvl="1">
              <a:buFont typeface="Wingdings" pitchFamily="2" charset="2"/>
              <a:buChar char="§"/>
            </a:pPr>
            <a:r>
              <a:rPr lang="en-US" sz="1400" dirty="0"/>
              <a:t>Compared to neural approaches, logic programs lack GPU-level parallelism, creating a performance gap for large-scale search.</a:t>
            </a:r>
          </a:p>
          <a:p>
            <a:pPr lvl="1">
              <a:buFont typeface="Wingdings" pitchFamily="2" charset="2"/>
              <a:buChar char="§"/>
            </a:pPr>
            <a:r>
              <a:rPr lang="en-US" sz="1400" dirty="0"/>
              <a:t>Look for ways to speed up the application of logic programs by exploiting parallelism.</a:t>
            </a:r>
          </a:p>
          <a:p>
            <a:r>
              <a:rPr lang="en-US" sz="1600" dirty="0"/>
              <a:t>Scalability beyond the 8-puzzle to larger domains is untested.</a:t>
            </a:r>
          </a:p>
          <a:p>
            <a:pPr lvl="1">
              <a:buFont typeface="Wingdings" pitchFamily="2" charset="2"/>
              <a:buChar char="§"/>
            </a:pPr>
            <a:r>
              <a:rPr lang="en-US" sz="1400" dirty="0"/>
              <a:t>Scale the approach to larger domains (15-puzzle, reaction synthesis).</a:t>
            </a:r>
          </a:p>
        </p:txBody>
      </p:sp>
    </p:spTree>
    <p:extLst>
      <p:ext uri="{BB962C8B-B14F-4D97-AF65-F5344CB8AC3E}">
        <p14:creationId xmlns:p14="http://schemas.microsoft.com/office/powerpoint/2010/main" val="1936167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E3E5-FCBE-4FD4-33A2-5888928CCDE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C266A2C-D07F-4671-F825-D728E6114418}"/>
              </a:ext>
            </a:extLst>
          </p:cNvPr>
          <p:cNvSpPr>
            <a:spLocks noGrp="1"/>
          </p:cNvSpPr>
          <p:nvPr>
            <p:ph idx="1"/>
          </p:nvPr>
        </p:nvSpPr>
        <p:spPr/>
        <p:txBody>
          <a:bodyPr>
            <a:normAutofit/>
          </a:bodyPr>
          <a:lstStyle/>
          <a:p>
            <a:pPr marL="473000" indent="-473000">
              <a:buFont typeface="+mj-lt"/>
              <a:buAutoNum type="arabicPeriod"/>
            </a:pPr>
            <a:r>
              <a:rPr lang="en-US" sz="1400" dirty="0"/>
              <a:t>https://</a:t>
            </a:r>
            <a:r>
              <a:rPr lang="en-US" sz="1400" dirty="0" err="1"/>
              <a:t>cse.sc.edu</a:t>
            </a:r>
            <a:r>
              <a:rPr lang="en-US" sz="1400" dirty="0"/>
              <a:t>/~</a:t>
            </a:r>
            <a:r>
              <a:rPr lang="en-US" sz="1400" dirty="0" err="1"/>
              <a:t>foresta</a:t>
            </a:r>
            <a:r>
              <a:rPr lang="en-US" sz="1400" dirty="0"/>
              <a:t>/assets/files/</a:t>
            </a:r>
            <a:r>
              <a:rPr lang="en-US" sz="1400" dirty="0" err="1"/>
              <a:t>SoCSMasterClass.pdf</a:t>
            </a:r>
            <a:r>
              <a:rPr lang="en-US" sz="1400" dirty="0"/>
              <a:t>. (Accessed, 2025)</a:t>
            </a:r>
          </a:p>
          <a:p>
            <a:pPr marL="473000" indent="-473000">
              <a:buFont typeface="+mj-lt"/>
              <a:buAutoNum type="arabicPeriod"/>
            </a:pPr>
            <a:r>
              <a:rPr lang="en-US" sz="1400" dirty="0"/>
              <a:t>Cropper, Andrew, and Rolf Morel. "Learning programs by learning from failures." </a:t>
            </a:r>
            <a:r>
              <a:rPr lang="en-US" sz="1400" i="1" dirty="0"/>
              <a:t>Machine Learning</a:t>
            </a:r>
            <a:r>
              <a:rPr lang="en-US" sz="1400" dirty="0"/>
              <a:t> 110.4 (2021): 801-856.</a:t>
            </a:r>
          </a:p>
          <a:p>
            <a:pPr marL="473000" indent="-473000">
              <a:buFont typeface="+mj-lt"/>
              <a:buAutoNum type="arabicPeriod"/>
            </a:pPr>
            <a:r>
              <a:rPr lang="en-US" sz="1400" dirty="0"/>
              <a:t>Agostinelli, Forest, et al. "Solving the Rubik’s cube with deep reinforcement learning and search." Nature Machine Intelligence 1.8 (2019): 356-363.</a:t>
            </a:r>
          </a:p>
          <a:p>
            <a:pPr marL="473000" indent="-473000">
              <a:buFont typeface="+mj-lt"/>
              <a:buAutoNum type="arabicPeriod"/>
            </a:pPr>
            <a:r>
              <a:rPr lang="en-US" sz="1400" dirty="0" err="1"/>
              <a:t>Hocquette</a:t>
            </a:r>
            <a:r>
              <a:rPr lang="en-US" sz="1400" dirty="0"/>
              <a:t>, Céline, et al. "Learning MDL logic programs from noisy data." Proceedings of the AAAI Conference on Artificial Intelligence. Vol. 38. No. 9. 2024.</a:t>
            </a:r>
          </a:p>
        </p:txBody>
      </p:sp>
      <p:sp>
        <p:nvSpPr>
          <p:cNvPr id="4" name="Slide Number Placeholder 3">
            <a:extLst>
              <a:ext uri="{FF2B5EF4-FFF2-40B4-BE49-F238E27FC236}">
                <a16:creationId xmlns:a16="http://schemas.microsoft.com/office/drawing/2014/main" id="{7C71FA31-6470-DB0B-C3A3-74525A597A2F}"/>
              </a:ext>
            </a:extLst>
          </p:cNvPr>
          <p:cNvSpPr>
            <a:spLocks noGrp="1"/>
          </p:cNvSpPr>
          <p:nvPr>
            <p:ph type="sldNum" sz="quarter" idx="12"/>
          </p:nvPr>
        </p:nvSpPr>
        <p:spPr/>
        <p:txBody>
          <a:bodyPr/>
          <a:lstStyle/>
          <a:p>
            <a:fld id="{B4E9AFF7-6653-6A4D-A979-64D2F5BECA26}" type="slidenum">
              <a:rPr lang="en-US" smtClean="0"/>
              <a:t>47</a:t>
            </a:fld>
            <a:endParaRPr lang="en-US"/>
          </a:p>
        </p:txBody>
      </p:sp>
    </p:spTree>
    <p:extLst>
      <p:ext uri="{BB962C8B-B14F-4D97-AF65-F5344CB8AC3E}">
        <p14:creationId xmlns:p14="http://schemas.microsoft.com/office/powerpoint/2010/main" val="10187095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14FC6-FE3D-7B45-84BE-3C726AB1D86B}"/>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83A473F4-C73D-8C4A-8929-A707A37594D9}"/>
              </a:ext>
            </a:extLst>
          </p:cNvPr>
          <p:cNvSpPr>
            <a:spLocks noGrp="1"/>
          </p:cNvSpPr>
          <p:nvPr>
            <p:ph type="body" idx="1"/>
          </p:nvPr>
        </p:nvSpPr>
        <p:spPr/>
        <p:txBody>
          <a:bodyPr/>
          <a:lstStyle/>
          <a:p>
            <a:r>
              <a:rPr lang="en-US" dirty="0"/>
              <a:t>Name: Rojina Panta</a:t>
            </a:r>
          </a:p>
          <a:p>
            <a:r>
              <a:rPr lang="en-US" dirty="0"/>
              <a:t>Title: PhD Student</a:t>
            </a:r>
          </a:p>
          <a:p>
            <a:r>
              <a:rPr lang="en-US" dirty="0"/>
              <a:t>Email: </a:t>
            </a:r>
            <a:r>
              <a:rPr lang="en-US" dirty="0" err="1"/>
              <a:t>rpanta@email.sc.edu</a:t>
            </a:r>
            <a:endParaRPr lang="en-US" dirty="0"/>
          </a:p>
          <a:p>
            <a:endParaRPr lang="en-US" dirty="0"/>
          </a:p>
        </p:txBody>
      </p:sp>
      <p:pic>
        <p:nvPicPr>
          <p:cNvPr id="5" name="Picture 4" descr="A qr code with a black background&#10;&#10;AI-generated content may be incorrect.">
            <a:extLst>
              <a:ext uri="{FF2B5EF4-FFF2-40B4-BE49-F238E27FC236}">
                <a16:creationId xmlns:a16="http://schemas.microsoft.com/office/drawing/2014/main" id="{0314966E-8CFA-34D4-CB60-9074D1FE1536}"/>
              </a:ext>
            </a:extLst>
          </p:cNvPr>
          <p:cNvPicPr>
            <a:picLocks noChangeAspect="1"/>
          </p:cNvPicPr>
          <p:nvPr/>
        </p:nvPicPr>
        <p:blipFill>
          <a:blip r:embed="rId2"/>
          <a:stretch>
            <a:fillRect/>
          </a:stretch>
        </p:blipFill>
        <p:spPr>
          <a:xfrm>
            <a:off x="5109527" y="2661049"/>
            <a:ext cx="1972945" cy="1972945"/>
          </a:xfrm>
          <a:prstGeom prst="rect">
            <a:avLst/>
          </a:prstGeom>
        </p:spPr>
      </p:pic>
    </p:spTree>
    <p:extLst>
      <p:ext uri="{BB962C8B-B14F-4D97-AF65-F5344CB8AC3E}">
        <p14:creationId xmlns:p14="http://schemas.microsoft.com/office/powerpoint/2010/main" val="3387642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FBAD-F450-1448-A36A-72F6AB77EEC3}"/>
              </a:ext>
            </a:extLst>
          </p:cNvPr>
          <p:cNvSpPr>
            <a:spLocks noGrp="1"/>
          </p:cNvSpPr>
          <p:nvPr>
            <p:ph type="title"/>
          </p:nvPr>
        </p:nvSpPr>
        <p:spPr>
          <a:xfrm>
            <a:off x="838200" y="365125"/>
            <a:ext cx="10515600" cy="1325563"/>
          </a:xfrm>
        </p:spPr>
        <p:txBody>
          <a:bodyPr anchor="ctr">
            <a:normAutofit/>
          </a:bodyPr>
          <a:lstStyle/>
          <a:p>
            <a:r>
              <a:rPr lang="en-US" dirty="0"/>
              <a:t>INTRODUCTION</a:t>
            </a:r>
          </a:p>
        </p:txBody>
      </p:sp>
      <p:sp>
        <p:nvSpPr>
          <p:cNvPr id="3" name="Content Placeholder 2">
            <a:extLst>
              <a:ext uri="{FF2B5EF4-FFF2-40B4-BE49-F238E27FC236}">
                <a16:creationId xmlns:a16="http://schemas.microsoft.com/office/drawing/2014/main" id="{A3FC7E89-62C2-B143-BEBA-CA6D34981BFF}"/>
              </a:ext>
            </a:extLst>
          </p:cNvPr>
          <p:cNvSpPr>
            <a:spLocks noGrp="1"/>
          </p:cNvSpPr>
          <p:nvPr>
            <p:ph sz="half" idx="1"/>
          </p:nvPr>
        </p:nvSpPr>
        <p:spPr>
          <a:xfrm>
            <a:off x="838200" y="1825625"/>
            <a:ext cx="7653194" cy="4270375"/>
          </a:xfrm>
        </p:spPr>
        <p:txBody>
          <a:bodyPr>
            <a:normAutofit/>
          </a:bodyPr>
          <a:lstStyle/>
          <a:p>
            <a:r>
              <a:rPr lang="en-US" sz="1600" dirty="0"/>
              <a:t>One of the most effective ways to solve the </a:t>
            </a:r>
            <a:r>
              <a:rPr lang="en-US" sz="1600" b="1" dirty="0">
                <a:solidFill>
                  <a:srgbClr val="17912F"/>
                </a:solidFill>
              </a:rPr>
              <a:t>pathfinding problem</a:t>
            </a:r>
            <a:r>
              <a:rPr lang="en-US" sz="1600" dirty="0"/>
              <a:t> is </a:t>
            </a:r>
            <a:r>
              <a:rPr lang="en-US" sz="1600" b="1" dirty="0">
                <a:solidFill>
                  <a:srgbClr val="17912F"/>
                </a:solidFill>
              </a:rPr>
              <a:t>heuristic search.</a:t>
            </a:r>
          </a:p>
          <a:p>
            <a:r>
              <a:rPr lang="en-US" sz="1600" dirty="0"/>
              <a:t>Heuristic search is a process of finding the sequences of </a:t>
            </a:r>
            <a:r>
              <a:rPr lang="en-US" sz="1600" b="1" dirty="0">
                <a:solidFill>
                  <a:srgbClr val="17912F"/>
                </a:solidFill>
              </a:rPr>
              <a:t>actions</a:t>
            </a:r>
            <a:r>
              <a:rPr lang="en-US" sz="1600" dirty="0"/>
              <a:t> that go from the </a:t>
            </a:r>
            <a:r>
              <a:rPr lang="en-US" sz="1600" b="1" dirty="0">
                <a:solidFill>
                  <a:srgbClr val="17912F"/>
                </a:solidFill>
              </a:rPr>
              <a:t>start state </a:t>
            </a:r>
            <a:r>
              <a:rPr lang="en-US" sz="1600" dirty="0"/>
              <a:t>to the </a:t>
            </a:r>
            <a:r>
              <a:rPr lang="en-US" sz="1600" b="1" dirty="0">
                <a:solidFill>
                  <a:srgbClr val="17912F"/>
                </a:solidFill>
              </a:rPr>
              <a:t>goal state</a:t>
            </a:r>
          </a:p>
          <a:p>
            <a:pPr lvl="1">
              <a:buFont typeface="Wingdings" pitchFamily="2" charset="2"/>
              <a:buChar char="§"/>
            </a:pPr>
            <a:r>
              <a:rPr lang="en-US" sz="1400" dirty="0"/>
              <a:t>Is guided by a </a:t>
            </a:r>
            <a:r>
              <a:rPr lang="en-US" sz="1400" b="1" dirty="0">
                <a:solidFill>
                  <a:srgbClr val="17912F"/>
                </a:solidFill>
              </a:rPr>
              <a:t>heuristic function.</a:t>
            </a:r>
          </a:p>
          <a:p>
            <a:pPr lvl="1">
              <a:buFont typeface="Wingdings" pitchFamily="2" charset="2"/>
              <a:buChar char="§"/>
            </a:pPr>
            <a:r>
              <a:rPr lang="en-US" sz="1400" dirty="0"/>
              <a:t>In the search tree, nodes are states and edges are actions </a:t>
            </a:r>
          </a:p>
          <a:p>
            <a:r>
              <a:rPr lang="en-US" sz="1600" dirty="0"/>
              <a:t>The key element for </a:t>
            </a:r>
            <a:r>
              <a:rPr lang="en-US" sz="1600" b="1" dirty="0">
                <a:solidFill>
                  <a:srgbClr val="17912F"/>
                </a:solidFill>
              </a:rPr>
              <a:t>heuristic search </a:t>
            </a:r>
            <a:r>
              <a:rPr lang="en-US" sz="1600" dirty="0"/>
              <a:t>is the </a:t>
            </a:r>
            <a:r>
              <a:rPr lang="en-US" sz="1600" b="1" dirty="0">
                <a:solidFill>
                  <a:srgbClr val="17912F"/>
                </a:solidFill>
              </a:rPr>
              <a:t>heuristic function.</a:t>
            </a:r>
          </a:p>
          <a:p>
            <a:r>
              <a:rPr lang="en-US" sz="1600" dirty="0"/>
              <a:t>Heuristic function:</a:t>
            </a:r>
          </a:p>
          <a:p>
            <a:pPr lvl="1">
              <a:buFont typeface="Wingdings" pitchFamily="2" charset="2"/>
              <a:buChar char="§"/>
            </a:pPr>
            <a:r>
              <a:rPr lang="en-US" sz="1400" dirty="0"/>
              <a:t>Estimates the distance between the state and the goal.</a:t>
            </a:r>
          </a:p>
          <a:p>
            <a:pPr lvl="1">
              <a:buFont typeface="Wingdings" pitchFamily="2" charset="2"/>
              <a:buChar char="§"/>
            </a:pPr>
            <a:r>
              <a:rPr lang="en-US" sz="1400" dirty="0"/>
              <a:t>How close you are to solving a problem.</a:t>
            </a:r>
          </a:p>
          <a:p>
            <a:r>
              <a:rPr lang="en-US" sz="1600" dirty="0"/>
              <a:t>The heuristic function can be </a:t>
            </a:r>
            <a:r>
              <a:rPr lang="en-US" sz="1600" b="1" dirty="0">
                <a:solidFill>
                  <a:srgbClr val="17912F"/>
                </a:solidFill>
              </a:rPr>
              <a:t>manually</a:t>
            </a:r>
            <a:r>
              <a:rPr lang="en-US" sz="1600" dirty="0"/>
              <a:t> curated, but building a domain-specific heuristic function might take months and years of research.</a:t>
            </a:r>
          </a:p>
        </p:txBody>
      </p:sp>
      <p:pic>
        <p:nvPicPr>
          <p:cNvPr id="18" name="Picture 17" descr="A diagram of a diagram&#10;&#10;AI-generated content may be incorrect.">
            <a:extLst>
              <a:ext uri="{FF2B5EF4-FFF2-40B4-BE49-F238E27FC236}">
                <a16:creationId xmlns:a16="http://schemas.microsoft.com/office/drawing/2014/main" id="{2CADEEBA-55A4-2138-F580-5E6A3B6E690D}"/>
              </a:ext>
            </a:extLst>
          </p:cNvPr>
          <p:cNvPicPr>
            <a:picLocks noChangeAspect="1"/>
          </p:cNvPicPr>
          <p:nvPr/>
        </p:nvPicPr>
        <p:blipFill>
          <a:blip r:embed="rId3"/>
          <a:stretch>
            <a:fillRect/>
          </a:stretch>
        </p:blipFill>
        <p:spPr>
          <a:xfrm>
            <a:off x="8491394" y="1825906"/>
            <a:ext cx="3409640" cy="3206188"/>
          </a:xfrm>
          <a:prstGeom prst="rect">
            <a:avLst/>
          </a:prstGeom>
        </p:spPr>
      </p:pic>
      <p:sp>
        <p:nvSpPr>
          <p:cNvPr id="4" name="Slide Number Placeholder 3">
            <a:extLst>
              <a:ext uri="{FF2B5EF4-FFF2-40B4-BE49-F238E27FC236}">
                <a16:creationId xmlns:a16="http://schemas.microsoft.com/office/drawing/2014/main" id="{0056372B-420D-CFF6-6547-BB84E4142C42}"/>
              </a:ext>
            </a:extLst>
          </p:cNvPr>
          <p:cNvSpPr>
            <a:spLocks noGrp="1"/>
          </p:cNvSpPr>
          <p:nvPr>
            <p:ph type="sldNum" sz="quarter" idx="12"/>
          </p:nvPr>
        </p:nvSpPr>
        <p:spPr/>
        <p:txBody>
          <a:bodyPr/>
          <a:lstStyle/>
          <a:p>
            <a:fld id="{B4E9AFF7-6653-6A4D-A979-64D2F5BECA26}" type="slidenum">
              <a:rPr lang="en-US" smtClean="0"/>
              <a:t>5</a:t>
            </a:fld>
            <a:endParaRPr lang="en-US"/>
          </a:p>
        </p:txBody>
      </p:sp>
    </p:spTree>
    <p:extLst>
      <p:ext uri="{BB962C8B-B14F-4D97-AF65-F5344CB8AC3E}">
        <p14:creationId xmlns:p14="http://schemas.microsoft.com/office/powerpoint/2010/main" val="3982141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E0152BA-9C7C-7296-7F27-D44CC924A1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FFDA26-A1CB-DD2E-146B-918820DA91A7}"/>
              </a:ext>
            </a:extLst>
          </p:cNvPr>
          <p:cNvSpPr>
            <a:spLocks noGrp="1"/>
          </p:cNvSpPr>
          <p:nvPr>
            <p:ph type="title"/>
          </p:nvPr>
        </p:nvSpPr>
        <p:spPr>
          <a:xfrm>
            <a:off x="838200" y="365125"/>
            <a:ext cx="10515600" cy="1325563"/>
          </a:xfrm>
        </p:spPr>
        <p:txBody>
          <a:bodyPr anchor="ctr">
            <a:normAutofit/>
          </a:bodyPr>
          <a:lstStyle/>
          <a:p>
            <a:r>
              <a:rPr lang="en-US" dirty="0"/>
              <a:t>MOTIVATION</a:t>
            </a:r>
          </a:p>
        </p:txBody>
      </p:sp>
      <p:sp>
        <p:nvSpPr>
          <p:cNvPr id="3" name="Content Placeholder 2">
            <a:extLst>
              <a:ext uri="{FF2B5EF4-FFF2-40B4-BE49-F238E27FC236}">
                <a16:creationId xmlns:a16="http://schemas.microsoft.com/office/drawing/2014/main" id="{ABF75D6E-7606-EAA2-BDC6-FC0C58620C34}"/>
              </a:ext>
            </a:extLst>
          </p:cNvPr>
          <p:cNvSpPr>
            <a:spLocks noGrp="1"/>
          </p:cNvSpPr>
          <p:nvPr>
            <p:ph sz="half" idx="1"/>
          </p:nvPr>
        </p:nvSpPr>
        <p:spPr>
          <a:xfrm>
            <a:off x="838200" y="1825625"/>
            <a:ext cx="5341984" cy="4270375"/>
          </a:xfrm>
        </p:spPr>
        <p:txBody>
          <a:bodyPr>
            <a:normAutofit/>
          </a:bodyPr>
          <a:lstStyle/>
          <a:p>
            <a:r>
              <a:rPr lang="en-US" sz="1600" dirty="0"/>
              <a:t>We can also learn strong heuristic functions with methods like Deep Reinforcement Learning (DRL), but neural networks are black boxes and hard to interpret.</a:t>
            </a:r>
          </a:p>
          <a:p>
            <a:r>
              <a:rPr lang="en-US" sz="1600" b="1" dirty="0">
                <a:solidFill>
                  <a:srgbClr val="17912F"/>
                </a:solidFill>
              </a:rPr>
              <a:t>Logic programs </a:t>
            </a:r>
            <a:r>
              <a:rPr lang="en-US" sz="1600" dirty="0"/>
              <a:t>are somewhat </a:t>
            </a:r>
            <a:r>
              <a:rPr lang="en-US" sz="1600" b="1" dirty="0">
                <a:solidFill>
                  <a:srgbClr val="17912F"/>
                </a:solidFill>
              </a:rPr>
              <a:t>explainable</a:t>
            </a:r>
            <a:r>
              <a:rPr lang="en-US" sz="1600" dirty="0"/>
              <a:t>, yet methods to learn heuristic functions represented as logic programs are missing.</a:t>
            </a:r>
          </a:p>
          <a:p>
            <a:r>
              <a:rPr lang="en-US" sz="1600" dirty="0"/>
              <a:t>We present an algorithm to learn heuristic functions represented as logic programs using </a:t>
            </a:r>
            <a:r>
              <a:rPr lang="en-US" sz="1600" b="1" dirty="0">
                <a:solidFill>
                  <a:srgbClr val="17912F"/>
                </a:solidFill>
              </a:rPr>
              <a:t>Dynamic Programming</a:t>
            </a:r>
            <a:r>
              <a:rPr lang="en-US" sz="1600" dirty="0"/>
              <a:t> and </a:t>
            </a:r>
            <a:r>
              <a:rPr lang="en-US" sz="1600" b="1" dirty="0">
                <a:solidFill>
                  <a:srgbClr val="17912F"/>
                </a:solidFill>
              </a:rPr>
              <a:t>Inductive Logic Programming (ILP).</a:t>
            </a:r>
          </a:p>
        </p:txBody>
      </p:sp>
      <p:pic>
        <p:nvPicPr>
          <p:cNvPr id="10" name="Picture 9" descr="A screenshot of a game&#10;&#10;AI-generated content may be incorrect.">
            <a:extLst>
              <a:ext uri="{FF2B5EF4-FFF2-40B4-BE49-F238E27FC236}">
                <a16:creationId xmlns:a16="http://schemas.microsoft.com/office/drawing/2014/main" id="{54D01E4A-707B-1C22-B988-AA9A02C8F3A4}"/>
              </a:ext>
            </a:extLst>
          </p:cNvPr>
          <p:cNvPicPr>
            <a:picLocks noChangeAspect="1"/>
          </p:cNvPicPr>
          <p:nvPr/>
        </p:nvPicPr>
        <p:blipFill>
          <a:blip r:embed="rId3"/>
          <a:stretch>
            <a:fillRect/>
          </a:stretch>
        </p:blipFill>
        <p:spPr>
          <a:xfrm>
            <a:off x="6400800" y="758952"/>
            <a:ext cx="4664280" cy="5276088"/>
          </a:xfrm>
          <a:prstGeom prst="rect">
            <a:avLst/>
          </a:prstGeom>
        </p:spPr>
      </p:pic>
      <p:sp>
        <p:nvSpPr>
          <p:cNvPr id="5" name="TextBox 4">
            <a:extLst>
              <a:ext uri="{FF2B5EF4-FFF2-40B4-BE49-F238E27FC236}">
                <a16:creationId xmlns:a16="http://schemas.microsoft.com/office/drawing/2014/main" id="{7F7769E8-824E-2E49-A6B0-A28552AE84C2}"/>
              </a:ext>
            </a:extLst>
          </p:cNvPr>
          <p:cNvSpPr txBox="1"/>
          <p:nvPr/>
        </p:nvSpPr>
        <p:spPr>
          <a:xfrm>
            <a:off x="8078890" y="488950"/>
            <a:ext cx="1409700" cy="230832"/>
          </a:xfrm>
          <a:prstGeom prst="rect">
            <a:avLst/>
          </a:prstGeom>
          <a:noFill/>
        </p:spPr>
        <p:txBody>
          <a:bodyPr wrap="square" rtlCol="0">
            <a:spAutoFit/>
          </a:bodyPr>
          <a:lstStyle/>
          <a:p>
            <a:r>
              <a:rPr lang="en-US" sz="900" b="1" dirty="0"/>
              <a:t>Start State</a:t>
            </a:r>
          </a:p>
        </p:txBody>
      </p:sp>
      <p:sp>
        <p:nvSpPr>
          <p:cNvPr id="8" name="Rectangle 7">
            <a:extLst>
              <a:ext uri="{FF2B5EF4-FFF2-40B4-BE49-F238E27FC236}">
                <a16:creationId xmlns:a16="http://schemas.microsoft.com/office/drawing/2014/main" id="{57FA6957-1890-E406-F0D5-75B639EA564A}"/>
              </a:ext>
            </a:extLst>
          </p:cNvPr>
          <p:cNvSpPr/>
          <p:nvPr/>
        </p:nvSpPr>
        <p:spPr>
          <a:xfrm>
            <a:off x="7988300" y="513280"/>
            <a:ext cx="1039042" cy="206502"/>
          </a:xfrm>
          <a:prstGeom prst="rect">
            <a:avLst/>
          </a:prstGeom>
          <a:solidFill>
            <a:schemeClr val="lt1">
              <a:alpha val="0"/>
            </a:schemeClr>
          </a:solidFill>
          <a:ln w="254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 name="Rectangle 8">
            <a:extLst>
              <a:ext uri="{FF2B5EF4-FFF2-40B4-BE49-F238E27FC236}">
                <a16:creationId xmlns:a16="http://schemas.microsoft.com/office/drawing/2014/main" id="{B38CF61C-A0B8-7007-344A-D3282F3A8BC7}"/>
              </a:ext>
            </a:extLst>
          </p:cNvPr>
          <p:cNvSpPr/>
          <p:nvPr/>
        </p:nvSpPr>
        <p:spPr>
          <a:xfrm>
            <a:off x="8259604" y="5923237"/>
            <a:ext cx="767738" cy="163673"/>
          </a:xfrm>
          <a:prstGeom prst="rect">
            <a:avLst/>
          </a:prstGeom>
          <a:solidFill>
            <a:schemeClr val="lt1">
              <a:alpha val="0"/>
            </a:schemeClr>
          </a:solidFill>
          <a:ln w="254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36B77ADE-E3A8-BB21-0C5D-4EE080A4AA10}"/>
              </a:ext>
            </a:extLst>
          </p:cNvPr>
          <p:cNvSpPr/>
          <p:nvPr/>
        </p:nvSpPr>
        <p:spPr>
          <a:xfrm>
            <a:off x="6908800" y="3091137"/>
            <a:ext cx="1574800" cy="163673"/>
          </a:xfrm>
          <a:prstGeom prst="rect">
            <a:avLst/>
          </a:prstGeom>
          <a:solidFill>
            <a:schemeClr val="lt1">
              <a:alpha val="0"/>
            </a:schemeClr>
          </a:solidFill>
          <a:ln w="254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9334E84-B4B2-7BB1-905E-CF027538F199}"/>
              </a:ext>
            </a:extLst>
          </p:cNvPr>
          <p:cNvSpPr>
            <a:spLocks noGrp="1"/>
          </p:cNvSpPr>
          <p:nvPr>
            <p:ph type="sldNum" sz="quarter" idx="12"/>
          </p:nvPr>
        </p:nvSpPr>
        <p:spPr/>
        <p:txBody>
          <a:bodyPr/>
          <a:lstStyle/>
          <a:p>
            <a:fld id="{B4E9AFF7-6653-6A4D-A979-64D2F5BECA26}" type="slidenum">
              <a:rPr lang="en-US" smtClean="0"/>
              <a:t>6</a:t>
            </a:fld>
            <a:endParaRPr lang="en-US"/>
          </a:p>
        </p:txBody>
      </p:sp>
    </p:spTree>
    <p:extLst>
      <p:ext uri="{BB962C8B-B14F-4D97-AF65-F5344CB8AC3E}">
        <p14:creationId xmlns:p14="http://schemas.microsoft.com/office/powerpoint/2010/main" val="3099271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EA94DAB-4FD1-0329-A76B-3AFA389D21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60B2F-941E-4F82-7AF3-680D03945800}"/>
              </a:ext>
            </a:extLst>
          </p:cNvPr>
          <p:cNvSpPr>
            <a:spLocks noGrp="1"/>
          </p:cNvSpPr>
          <p:nvPr>
            <p:ph type="title"/>
          </p:nvPr>
        </p:nvSpPr>
        <p:spPr>
          <a:xfrm>
            <a:off x="838200" y="365125"/>
            <a:ext cx="10515600" cy="1325563"/>
          </a:xfrm>
        </p:spPr>
        <p:txBody>
          <a:bodyPr anchor="ctr">
            <a:normAutofit/>
          </a:bodyPr>
          <a:lstStyle/>
          <a:p>
            <a:r>
              <a:rPr lang="en-US" dirty="0"/>
              <a:t>MOTIVATION</a:t>
            </a:r>
          </a:p>
        </p:txBody>
      </p:sp>
      <p:sp>
        <p:nvSpPr>
          <p:cNvPr id="3" name="Content Placeholder 2">
            <a:extLst>
              <a:ext uri="{FF2B5EF4-FFF2-40B4-BE49-F238E27FC236}">
                <a16:creationId xmlns:a16="http://schemas.microsoft.com/office/drawing/2014/main" id="{88F227B5-DC45-B203-120D-1F5B220B9624}"/>
              </a:ext>
            </a:extLst>
          </p:cNvPr>
          <p:cNvSpPr>
            <a:spLocks noGrp="1"/>
          </p:cNvSpPr>
          <p:nvPr>
            <p:ph sz="half" idx="1"/>
          </p:nvPr>
        </p:nvSpPr>
        <p:spPr>
          <a:xfrm>
            <a:off x="838200" y="1825625"/>
            <a:ext cx="5341984" cy="4270375"/>
          </a:xfrm>
        </p:spPr>
        <p:txBody>
          <a:bodyPr>
            <a:normAutofit/>
          </a:bodyPr>
          <a:lstStyle/>
          <a:p>
            <a:r>
              <a:rPr lang="en-US" sz="1600" dirty="0"/>
              <a:t>We can also learn strong heuristic functions with methods like Deep Reinforcement Learning (DRL), but neural networks are black boxes and hard to interpret.</a:t>
            </a:r>
          </a:p>
          <a:p>
            <a:r>
              <a:rPr lang="en-US" sz="1600" b="1" dirty="0">
                <a:solidFill>
                  <a:srgbClr val="17912F"/>
                </a:solidFill>
              </a:rPr>
              <a:t>Logic programs </a:t>
            </a:r>
            <a:r>
              <a:rPr lang="en-US" sz="1600" dirty="0"/>
              <a:t>are somewhat </a:t>
            </a:r>
            <a:r>
              <a:rPr lang="en-US" sz="1600" b="1" dirty="0">
                <a:solidFill>
                  <a:srgbClr val="17912F"/>
                </a:solidFill>
              </a:rPr>
              <a:t>explainable</a:t>
            </a:r>
            <a:r>
              <a:rPr lang="en-US" sz="1600" dirty="0"/>
              <a:t>, yet methods to learn heuristic functions represented as logic programs are missing.</a:t>
            </a:r>
          </a:p>
          <a:p>
            <a:r>
              <a:rPr lang="en-US" sz="1600" dirty="0"/>
              <a:t>We present an algorithm to learn heuristic functions represented as logic programs using </a:t>
            </a:r>
            <a:r>
              <a:rPr lang="en-US" sz="1600" b="1" dirty="0">
                <a:solidFill>
                  <a:srgbClr val="17912F"/>
                </a:solidFill>
              </a:rPr>
              <a:t>Dynamic Programming</a:t>
            </a:r>
            <a:r>
              <a:rPr lang="en-US" sz="1600" dirty="0"/>
              <a:t> and </a:t>
            </a:r>
            <a:r>
              <a:rPr lang="en-US" sz="1600" b="1" dirty="0">
                <a:solidFill>
                  <a:srgbClr val="17912F"/>
                </a:solidFill>
              </a:rPr>
              <a:t>Inductive Logic Programming (ILP).</a:t>
            </a:r>
          </a:p>
        </p:txBody>
      </p:sp>
      <p:pic>
        <p:nvPicPr>
          <p:cNvPr id="10" name="Picture 9" descr="A screenshot of a game&#10;&#10;AI-generated content may be incorrect.">
            <a:extLst>
              <a:ext uri="{FF2B5EF4-FFF2-40B4-BE49-F238E27FC236}">
                <a16:creationId xmlns:a16="http://schemas.microsoft.com/office/drawing/2014/main" id="{389B7C76-91DB-04D3-D266-18686D09AD5C}"/>
              </a:ext>
            </a:extLst>
          </p:cNvPr>
          <p:cNvPicPr>
            <a:picLocks noChangeAspect="1"/>
          </p:cNvPicPr>
          <p:nvPr/>
        </p:nvPicPr>
        <p:blipFill>
          <a:blip r:embed="rId3"/>
          <a:stretch>
            <a:fillRect/>
          </a:stretch>
        </p:blipFill>
        <p:spPr>
          <a:xfrm>
            <a:off x="6400800" y="758952"/>
            <a:ext cx="4664280" cy="5276088"/>
          </a:xfrm>
          <a:prstGeom prst="rect">
            <a:avLst/>
          </a:prstGeom>
        </p:spPr>
      </p:pic>
      <p:sp>
        <p:nvSpPr>
          <p:cNvPr id="5" name="TextBox 4">
            <a:extLst>
              <a:ext uri="{FF2B5EF4-FFF2-40B4-BE49-F238E27FC236}">
                <a16:creationId xmlns:a16="http://schemas.microsoft.com/office/drawing/2014/main" id="{A43A4B36-1D53-76F5-3936-B1E761D9E0AF}"/>
              </a:ext>
            </a:extLst>
          </p:cNvPr>
          <p:cNvSpPr txBox="1"/>
          <p:nvPr/>
        </p:nvSpPr>
        <p:spPr>
          <a:xfrm>
            <a:off x="8078890" y="488950"/>
            <a:ext cx="1409700" cy="230832"/>
          </a:xfrm>
          <a:prstGeom prst="rect">
            <a:avLst/>
          </a:prstGeom>
          <a:noFill/>
        </p:spPr>
        <p:txBody>
          <a:bodyPr wrap="square" rtlCol="0">
            <a:spAutoFit/>
          </a:bodyPr>
          <a:lstStyle/>
          <a:p>
            <a:r>
              <a:rPr lang="en-US" sz="900" b="1" dirty="0"/>
              <a:t>Start State</a:t>
            </a:r>
          </a:p>
        </p:txBody>
      </p:sp>
      <p:sp>
        <p:nvSpPr>
          <p:cNvPr id="6" name="Rectangle 5">
            <a:extLst>
              <a:ext uri="{FF2B5EF4-FFF2-40B4-BE49-F238E27FC236}">
                <a16:creationId xmlns:a16="http://schemas.microsoft.com/office/drawing/2014/main" id="{02CB7E44-5FED-FABE-F43E-922ED51FDF32}"/>
              </a:ext>
            </a:extLst>
          </p:cNvPr>
          <p:cNvSpPr/>
          <p:nvPr/>
        </p:nvSpPr>
        <p:spPr>
          <a:xfrm>
            <a:off x="8669440" y="3002237"/>
            <a:ext cx="2433796" cy="185463"/>
          </a:xfrm>
          <a:prstGeom prst="rect">
            <a:avLst/>
          </a:prstGeom>
          <a:solidFill>
            <a:schemeClr val="lt1">
              <a:alpha val="0"/>
            </a:schemeClr>
          </a:solidFill>
          <a:ln w="254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Rectangle 6">
            <a:extLst>
              <a:ext uri="{FF2B5EF4-FFF2-40B4-BE49-F238E27FC236}">
                <a16:creationId xmlns:a16="http://schemas.microsoft.com/office/drawing/2014/main" id="{0ED6934D-4DCE-41CC-8D11-E76A726EDD8E}"/>
              </a:ext>
            </a:extLst>
          </p:cNvPr>
          <p:cNvSpPr/>
          <p:nvPr/>
        </p:nvSpPr>
        <p:spPr>
          <a:xfrm>
            <a:off x="8682112" y="3429000"/>
            <a:ext cx="2011288" cy="185463"/>
          </a:xfrm>
          <a:prstGeom prst="rect">
            <a:avLst/>
          </a:prstGeom>
          <a:solidFill>
            <a:schemeClr val="lt1">
              <a:alpha val="0"/>
            </a:schemeClr>
          </a:solidFill>
          <a:ln w="254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4A2AF20-EBA8-4A8A-1DE1-76776E6A7630}"/>
              </a:ext>
            </a:extLst>
          </p:cNvPr>
          <p:cNvSpPr>
            <a:spLocks noGrp="1"/>
          </p:cNvSpPr>
          <p:nvPr>
            <p:ph type="sldNum" sz="quarter" idx="12"/>
          </p:nvPr>
        </p:nvSpPr>
        <p:spPr/>
        <p:txBody>
          <a:bodyPr/>
          <a:lstStyle/>
          <a:p>
            <a:fld id="{B4E9AFF7-6653-6A4D-A979-64D2F5BECA26}" type="slidenum">
              <a:rPr lang="en-US" smtClean="0"/>
              <a:t>7</a:t>
            </a:fld>
            <a:endParaRPr lang="en-US"/>
          </a:p>
        </p:txBody>
      </p:sp>
    </p:spTree>
    <p:extLst>
      <p:ext uri="{BB962C8B-B14F-4D97-AF65-F5344CB8AC3E}">
        <p14:creationId xmlns:p14="http://schemas.microsoft.com/office/powerpoint/2010/main" val="1645393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189FE-4EA4-2A20-0687-405092DF5855}"/>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C4AAE7B0-2FC2-C528-B80D-90D6439CF1FB}"/>
              </a:ext>
            </a:extLst>
          </p:cNvPr>
          <p:cNvSpPr>
            <a:spLocks noGrp="1"/>
          </p:cNvSpPr>
          <p:nvPr>
            <p:ph sz="half" idx="1"/>
          </p:nvPr>
        </p:nvSpPr>
        <p:spPr>
          <a:xfrm>
            <a:off x="838199" y="1825625"/>
            <a:ext cx="10663989" cy="4043761"/>
          </a:xfrm>
        </p:spPr>
        <p:txBody>
          <a:bodyPr>
            <a:normAutofit/>
          </a:bodyPr>
          <a:lstStyle/>
          <a:p>
            <a:r>
              <a:rPr lang="en-US" sz="1600" dirty="0"/>
              <a:t>Deep Neural Network (DNN) can directly </a:t>
            </a:r>
            <a:r>
              <a:rPr lang="en-US" sz="1600" b="1" dirty="0">
                <a:solidFill>
                  <a:srgbClr val="17912F"/>
                </a:solidFill>
              </a:rPr>
              <a:t>map states </a:t>
            </a:r>
            <a:r>
              <a:rPr lang="en-US" sz="1600" dirty="0"/>
              <a:t>to </a:t>
            </a:r>
            <a:r>
              <a:rPr lang="en-US" sz="1600" b="1" dirty="0">
                <a:solidFill>
                  <a:srgbClr val="17912F"/>
                </a:solidFill>
              </a:rPr>
              <a:t>numbers, </a:t>
            </a:r>
            <a:r>
              <a:rPr lang="en-US" sz="1600" dirty="0"/>
              <a:t>i.e., states to cost-to-go (</a:t>
            </a:r>
            <a:r>
              <a:rPr lang="en-US" sz="1600" dirty="0" err="1"/>
              <a:t>ctg</a:t>
            </a:r>
            <a:r>
              <a:rPr lang="en-US" sz="1600" dirty="0"/>
              <a:t>).</a:t>
            </a:r>
          </a:p>
          <a:p>
            <a:r>
              <a:rPr lang="en-US" sz="1600" dirty="0"/>
              <a:t>Modern ILP systems, such as Popper, do </a:t>
            </a:r>
            <a:r>
              <a:rPr lang="en-US" sz="1600" b="1" dirty="0">
                <a:solidFill>
                  <a:srgbClr val="17912F"/>
                </a:solidFill>
              </a:rPr>
              <a:t>classification.</a:t>
            </a:r>
          </a:p>
          <a:p>
            <a:pPr lvl="1"/>
            <a:r>
              <a:rPr lang="en-US" sz="1400" dirty="0"/>
              <a:t>That classifies between positive and negative examples.</a:t>
            </a:r>
          </a:p>
          <a:p>
            <a:r>
              <a:rPr lang="en-US" sz="1600" dirty="0"/>
              <a:t>How can we use this to do </a:t>
            </a:r>
            <a:r>
              <a:rPr lang="en-US" sz="1600" b="1" dirty="0">
                <a:solidFill>
                  <a:srgbClr val="17912F"/>
                </a:solidFill>
              </a:rPr>
              <a:t>regression </a:t>
            </a:r>
            <a:r>
              <a:rPr lang="en-US" sz="1600" dirty="0"/>
              <a:t>instead?</a:t>
            </a:r>
          </a:p>
          <a:p>
            <a:r>
              <a:rPr lang="en-US" sz="1600" dirty="0"/>
              <a:t>Classification to regression.</a:t>
            </a:r>
          </a:p>
          <a:p>
            <a:pPr lvl="1"/>
            <a:r>
              <a:rPr lang="en-US" sz="1400" dirty="0"/>
              <a:t>Let us start with the dataset where we have all the true cost-to-</a:t>
            </a:r>
            <a:r>
              <a:rPr lang="en-US" sz="1400" dirty="0" err="1"/>
              <a:t>gos</a:t>
            </a:r>
            <a:r>
              <a:rPr lang="en-US" sz="1400" dirty="0"/>
              <a:t>. </a:t>
            </a:r>
          </a:p>
          <a:p>
            <a:pPr lvl="1"/>
            <a:r>
              <a:rPr lang="en-US" sz="1400" dirty="0"/>
              <a:t>How will we use ILP to approximate true cost-to-go from some dataset?</a:t>
            </a:r>
          </a:p>
        </p:txBody>
      </p:sp>
      <p:sp>
        <p:nvSpPr>
          <p:cNvPr id="4" name="Slide Number Placeholder 3">
            <a:extLst>
              <a:ext uri="{FF2B5EF4-FFF2-40B4-BE49-F238E27FC236}">
                <a16:creationId xmlns:a16="http://schemas.microsoft.com/office/drawing/2014/main" id="{D6EC649D-D255-64DE-76F9-100260398DD9}"/>
              </a:ext>
            </a:extLst>
          </p:cNvPr>
          <p:cNvSpPr>
            <a:spLocks noGrp="1"/>
          </p:cNvSpPr>
          <p:nvPr>
            <p:ph type="sldNum" sz="quarter" idx="12"/>
          </p:nvPr>
        </p:nvSpPr>
        <p:spPr/>
        <p:txBody>
          <a:bodyPr/>
          <a:lstStyle/>
          <a:p>
            <a:fld id="{B4E9AFF7-6653-6A4D-A979-64D2F5BECA26}" type="slidenum">
              <a:rPr lang="en-US" smtClean="0"/>
              <a:t>8</a:t>
            </a:fld>
            <a:endParaRPr lang="en-US"/>
          </a:p>
        </p:txBody>
      </p:sp>
      <p:sp>
        <p:nvSpPr>
          <p:cNvPr id="8" name="TextBox 7">
            <a:extLst>
              <a:ext uri="{FF2B5EF4-FFF2-40B4-BE49-F238E27FC236}">
                <a16:creationId xmlns:a16="http://schemas.microsoft.com/office/drawing/2014/main" id="{A7B18B71-3DDB-922E-5985-D34BC50EA0EF}"/>
              </a:ext>
            </a:extLst>
          </p:cNvPr>
          <p:cNvSpPr txBox="1"/>
          <p:nvPr/>
        </p:nvSpPr>
        <p:spPr>
          <a:xfrm>
            <a:off x="3526971" y="5899366"/>
            <a:ext cx="8744218" cy="276999"/>
          </a:xfrm>
          <a:prstGeom prst="rect">
            <a:avLst/>
          </a:prstGeom>
          <a:noFill/>
        </p:spPr>
        <p:txBody>
          <a:bodyPr wrap="square">
            <a:spAutoFit/>
          </a:bodyPr>
          <a:lstStyle/>
          <a:p>
            <a:r>
              <a:rPr lang="en-US" sz="1200" dirty="0"/>
              <a:t>Cropper, Andrew, and Rolf Morel. "Learning programs by learning from failures." </a:t>
            </a:r>
            <a:r>
              <a:rPr lang="en-US" sz="1200" i="1" dirty="0"/>
              <a:t>Machine Learning</a:t>
            </a:r>
            <a:r>
              <a:rPr lang="en-US" sz="1200" dirty="0"/>
              <a:t> 110.4 (2021): 801-856.</a:t>
            </a:r>
          </a:p>
        </p:txBody>
      </p:sp>
    </p:spTree>
    <p:extLst>
      <p:ext uri="{BB962C8B-B14F-4D97-AF65-F5344CB8AC3E}">
        <p14:creationId xmlns:p14="http://schemas.microsoft.com/office/powerpoint/2010/main" val="2017008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CCDFD5-015F-D14F-9201-71607E6B2B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077747-558B-5385-3327-78346FFC06F0}"/>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5690001-8AC8-740F-DA6B-42EA3B9A22B9}"/>
              </a:ext>
            </a:extLst>
          </p:cNvPr>
          <p:cNvSpPr>
            <a:spLocks noGrp="1"/>
          </p:cNvSpPr>
          <p:nvPr>
            <p:ph idx="1"/>
          </p:nvPr>
        </p:nvSpPr>
        <p:spPr>
          <a:xfrm>
            <a:off x="930798" y="1432960"/>
            <a:ext cx="10515600" cy="3992079"/>
          </a:xfrm>
        </p:spPr>
        <p:txBody>
          <a:bodyPr>
            <a:noAutofit/>
          </a:bodyPr>
          <a:lstStyle/>
          <a:p>
            <a:r>
              <a:rPr lang="en-US" sz="1600" b="1" dirty="0">
                <a:solidFill>
                  <a:schemeClr val="tx2">
                    <a:lumMod val="75000"/>
                  </a:schemeClr>
                </a:solidFill>
              </a:rPr>
              <a:t>Background</a:t>
            </a:r>
          </a:p>
          <a:p>
            <a:r>
              <a:rPr lang="en-US" sz="1600" b="1" dirty="0">
                <a:solidFill>
                  <a:schemeClr val="tx2">
                    <a:lumMod val="50000"/>
                  </a:schemeClr>
                </a:solidFill>
              </a:rPr>
              <a:t>Motivation</a:t>
            </a:r>
          </a:p>
          <a:p>
            <a:r>
              <a:rPr lang="en-US" sz="1600" b="1" dirty="0">
                <a:solidFill>
                  <a:schemeClr val="tx2">
                    <a:lumMod val="50000"/>
                  </a:schemeClr>
                </a:solidFill>
              </a:rPr>
              <a:t>Problem Statement</a:t>
            </a:r>
          </a:p>
          <a:p>
            <a:r>
              <a:rPr lang="en-US" sz="1600" b="1" dirty="0">
                <a:solidFill>
                  <a:srgbClr val="C00000"/>
                </a:solidFill>
              </a:rPr>
              <a:t>Mapping states to numbers</a:t>
            </a:r>
          </a:p>
          <a:p>
            <a:r>
              <a:rPr lang="en-US" sz="1600" b="1" dirty="0">
                <a:solidFill>
                  <a:schemeClr val="tx2">
                    <a:lumMod val="50000"/>
                  </a:schemeClr>
                </a:solidFill>
              </a:rPr>
              <a:t>Learning Logic Program Heuristics for Supervised Dataset</a:t>
            </a:r>
          </a:p>
          <a:p>
            <a:pPr lvl="1">
              <a:buFont typeface="Wingdings" pitchFamily="2" charset="2"/>
              <a:buChar char="§"/>
            </a:pPr>
            <a:r>
              <a:rPr lang="en-US" sz="1400" b="1" dirty="0">
                <a:solidFill>
                  <a:schemeClr val="tx2">
                    <a:lumMod val="50000"/>
                  </a:schemeClr>
                </a:solidFill>
              </a:rPr>
              <a:t>Generating Dataset</a:t>
            </a:r>
          </a:p>
          <a:p>
            <a:pPr lvl="1">
              <a:buFont typeface="Wingdings" pitchFamily="2" charset="2"/>
              <a:buChar char="§"/>
            </a:pPr>
            <a:r>
              <a:rPr lang="en-US" sz="1400" b="1" dirty="0">
                <a:solidFill>
                  <a:schemeClr val="tx2">
                    <a:lumMod val="50000"/>
                  </a:schemeClr>
                </a:solidFill>
              </a:rPr>
              <a:t>Learning Logic Program Heuristics for Supervised Datasets with Predicate Reuse</a:t>
            </a:r>
          </a:p>
          <a:p>
            <a:r>
              <a:rPr lang="en-US" sz="1600" b="1" dirty="0">
                <a:solidFill>
                  <a:schemeClr val="tx2">
                    <a:lumMod val="50000"/>
                  </a:schemeClr>
                </a:solidFill>
              </a:rPr>
              <a:t>Logic Program Heuristics With Dynamic Programming Search</a:t>
            </a:r>
          </a:p>
          <a:p>
            <a:pPr lvl="1">
              <a:buFont typeface="Wingdings" pitchFamily="2" charset="2"/>
              <a:buChar char="§"/>
            </a:pPr>
            <a:r>
              <a:rPr lang="en-US" sz="1400" b="1" dirty="0">
                <a:solidFill>
                  <a:schemeClr val="tx2">
                    <a:lumMod val="50000"/>
                  </a:schemeClr>
                </a:solidFill>
              </a:rPr>
              <a:t>Generating Dataset with A* Search</a:t>
            </a:r>
          </a:p>
          <a:p>
            <a:pPr lvl="1">
              <a:buFont typeface="Wingdings" pitchFamily="2" charset="2"/>
              <a:buChar char="§"/>
            </a:pPr>
            <a:r>
              <a:rPr lang="en-US" sz="1400" b="1" dirty="0">
                <a:solidFill>
                  <a:schemeClr val="tx2">
                    <a:lumMod val="50000"/>
                  </a:schemeClr>
                </a:solidFill>
              </a:rPr>
              <a:t>Learning Heuristics Without Predicate Reuse</a:t>
            </a:r>
          </a:p>
          <a:p>
            <a:pPr lvl="1">
              <a:buFont typeface="Wingdings" pitchFamily="2" charset="2"/>
              <a:buChar char="§"/>
            </a:pPr>
            <a:r>
              <a:rPr lang="en-US" sz="1400" b="1" dirty="0">
                <a:solidFill>
                  <a:schemeClr val="tx2">
                    <a:lumMod val="50000"/>
                  </a:schemeClr>
                </a:solidFill>
              </a:rPr>
              <a:t>Learning Heuristics With Predicate Reuse</a:t>
            </a:r>
          </a:p>
          <a:p>
            <a:r>
              <a:rPr lang="en-US" sz="1600" b="1" dirty="0">
                <a:solidFill>
                  <a:schemeClr val="tx2">
                    <a:lumMod val="50000"/>
                  </a:schemeClr>
                </a:solidFill>
              </a:rPr>
              <a:t>Performance Evaluation</a:t>
            </a:r>
          </a:p>
          <a:p>
            <a:r>
              <a:rPr lang="en-US" sz="1600" b="1" dirty="0">
                <a:solidFill>
                  <a:schemeClr val="tx2">
                    <a:lumMod val="50000"/>
                  </a:schemeClr>
                </a:solidFill>
              </a:rPr>
              <a:t>Explainability</a:t>
            </a:r>
          </a:p>
          <a:p>
            <a:r>
              <a:rPr lang="en-US" sz="1600" b="1" dirty="0" err="1">
                <a:solidFill>
                  <a:schemeClr val="tx2">
                    <a:lumMod val="50000"/>
                  </a:schemeClr>
                </a:solidFill>
              </a:rPr>
              <a:t>Takehome</a:t>
            </a:r>
            <a:endParaRPr lang="en-US" sz="1600" b="1" dirty="0">
              <a:solidFill>
                <a:schemeClr val="tx2">
                  <a:lumMod val="50000"/>
                </a:schemeClr>
              </a:solidFill>
            </a:endParaRPr>
          </a:p>
        </p:txBody>
      </p:sp>
    </p:spTree>
    <p:extLst>
      <p:ext uri="{BB962C8B-B14F-4D97-AF65-F5344CB8AC3E}">
        <p14:creationId xmlns:p14="http://schemas.microsoft.com/office/powerpoint/2010/main" val="2599553288"/>
      </p:ext>
    </p:extLst>
  </p:cSld>
  <p:clrMapOvr>
    <a:masterClrMapping/>
  </p:clrMapOvr>
</p:sld>
</file>

<file path=ppt/theme/theme1.xml><?xml version="1.0" encoding="utf-8"?>
<a:theme xmlns:a="http://schemas.openxmlformats.org/drawingml/2006/main" name="UofSC Simple Theme">
  <a:themeElements>
    <a:clrScheme name="Custom 1">
      <a:dk1>
        <a:srgbClr val="000000"/>
      </a:dk1>
      <a:lt1>
        <a:srgbClr val="FFFFFF"/>
      </a:lt1>
      <a:dk2>
        <a:srgbClr val="73000A"/>
      </a:dk2>
      <a:lt2>
        <a:srgbClr val="E7E6E6"/>
      </a:lt2>
      <a:accent1>
        <a:srgbClr val="0D3841"/>
      </a:accent1>
      <a:accent2>
        <a:srgbClr val="E23B38"/>
      </a:accent2>
      <a:accent3>
        <a:srgbClr val="759005"/>
      </a:accent3>
      <a:accent4>
        <a:srgbClr val="FFF89E"/>
      </a:accent4>
      <a:accent5>
        <a:srgbClr val="3277B6"/>
      </a:accent5>
      <a:accent6>
        <a:srgbClr val="C1D832"/>
      </a:accent6>
      <a:hlink>
        <a:srgbClr val="73000A"/>
      </a:hlink>
      <a:folHlink>
        <a:srgbClr val="E23B38"/>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E35BC0C-4535-7F41-8EDB-CB375E44534D}" vid="{89EE9AB1-1FC3-EE42-B60A-9165AA8342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UofSC Simple Theme</Template>
  <TotalTime>14554</TotalTime>
  <Words>4274</Words>
  <Application>Microsoft Macintosh PowerPoint</Application>
  <PresentationFormat>Widescreen</PresentationFormat>
  <Paragraphs>477</Paragraphs>
  <Slides>48</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Book Antiqua</vt:lpstr>
      <vt:lpstr>Calibri</vt:lpstr>
      <vt:lpstr>Impact</vt:lpstr>
      <vt:lpstr>Wingdings</vt:lpstr>
      <vt:lpstr>UofSC Simple Theme</vt:lpstr>
      <vt:lpstr>Inductive Logic Programming for Heuristic Search</vt:lpstr>
      <vt:lpstr>OUTLINE</vt:lpstr>
      <vt:lpstr>PATHFINDING</vt:lpstr>
      <vt:lpstr>PATHFINDING DOMAINS</vt:lpstr>
      <vt:lpstr>INTRODUCTION</vt:lpstr>
      <vt:lpstr>MOTIVATION</vt:lpstr>
      <vt:lpstr>MOTIVATION</vt:lpstr>
      <vt:lpstr>PROBLEM STATEMENT</vt:lpstr>
      <vt:lpstr>OUTLINE</vt:lpstr>
      <vt:lpstr>Mapping States TO Numbers</vt:lpstr>
      <vt:lpstr>Mapping States TO Numbers</vt:lpstr>
      <vt:lpstr>Mapping States TO Numbers</vt:lpstr>
      <vt:lpstr>OUTLINE</vt:lpstr>
      <vt:lpstr>APPROACH: LOGIC PROGRAM HEURISTICS FOR SUPERVISED DATASET</vt:lpstr>
      <vt:lpstr>Learning Logic Program Heuristics</vt:lpstr>
      <vt:lpstr>Learning Logic Program Heuristics</vt:lpstr>
      <vt:lpstr>Learning Logic Program Heuristics</vt:lpstr>
      <vt:lpstr>OUTLINE</vt:lpstr>
      <vt:lpstr>APPROACH: LEARNING HEURISTICS WITH PREDICATE REUSE</vt:lpstr>
      <vt:lpstr>APPROACH: LEARNING HEURISTICS WITH PREDICATE REUSE</vt:lpstr>
      <vt:lpstr>APPROACH: LEARNING HEURISTICS WITH PREDICATE REUSE</vt:lpstr>
      <vt:lpstr>APPROACH: Logic Program Heuristics</vt:lpstr>
      <vt:lpstr>OUTLINE</vt:lpstr>
      <vt:lpstr>APPROACH: LOGIC PROGRAM HEURISTICS WITH DYNAMIC PROGRAMMING SEARCH</vt:lpstr>
      <vt:lpstr>GENERATING DATASET WITH A* SEARCH</vt:lpstr>
      <vt:lpstr>GENERATING DATASET WITH A* SEARCH</vt:lpstr>
      <vt:lpstr>GENERATING DATASET WITH A* SEARCH</vt:lpstr>
      <vt:lpstr>APPROACH: LEARNING HEURISTICS WITH A* SEARCH</vt:lpstr>
      <vt:lpstr>APPROACH: LEARNING HEURISTICS WITH A* SEARCH AND PREDICATE REUSE</vt:lpstr>
      <vt:lpstr>OUTLINE</vt:lpstr>
      <vt:lpstr>PERFORMANCE WITH AND WITHOUT PREDICATE REUSE </vt:lpstr>
      <vt:lpstr>PERFORMANCE WITH AND WITHOUT SUPERVISED LEARNING</vt:lpstr>
      <vt:lpstr>PERFORMANCE WITH AND WITHOUT SUPERVISED LEARNING</vt:lpstr>
      <vt:lpstr>PERFORMANCE WITH AND WITHOUT PREDICATE REUSE </vt:lpstr>
      <vt:lpstr>PERFORMANCE WITH AND WITHOUT PREDICATE REUSE</vt:lpstr>
      <vt:lpstr>PERFORMANCE WITH AND WITHOUT PREDICATE REUSE</vt:lpstr>
      <vt:lpstr>PERFORMANCE WITH AND WITHOUT PREDICATE REUSE</vt:lpstr>
      <vt:lpstr>PERFORMANCE WITH AND WITHOUT PREDICATE REUSE</vt:lpstr>
      <vt:lpstr>PERFORMANCE WITH AND WITHOUT PREDICATE REUSE</vt:lpstr>
      <vt:lpstr>PERFORMANCE WITH AND WITHOUT PREDICATE REUSE</vt:lpstr>
      <vt:lpstr>PERFORMANCE WITH AND WITHOUT PREDICATE REUSE</vt:lpstr>
      <vt:lpstr>OUTLINE</vt:lpstr>
      <vt:lpstr>Example: LEARNED PREDICATES</vt:lpstr>
      <vt:lpstr>Example: LEARNED PREDICATES</vt:lpstr>
      <vt:lpstr>TAKEHOME</vt:lpstr>
      <vt:lpstr>CHALLENGES AND FUTURE WORK</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Panta, Rojina</dc:creator>
  <cp:lastModifiedBy>Panta, Rojina</cp:lastModifiedBy>
  <cp:revision>1055</cp:revision>
  <dcterms:created xsi:type="dcterms:W3CDTF">2025-08-29T05:22:49Z</dcterms:created>
  <dcterms:modified xsi:type="dcterms:W3CDTF">2025-11-30T03:36:40Z</dcterms:modified>
</cp:coreProperties>
</file>